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4" r:id="rId3"/>
    <p:sldId id="257" r:id="rId4"/>
    <p:sldId id="300" r:id="rId5"/>
    <p:sldId id="289" r:id="rId6"/>
    <p:sldId id="286" r:id="rId7"/>
    <p:sldId id="292" r:id="rId8"/>
    <p:sldId id="285" r:id="rId9"/>
    <p:sldId id="296" r:id="rId10"/>
    <p:sldId id="309" r:id="rId11"/>
    <p:sldId id="293" r:id="rId12"/>
    <p:sldId id="301" r:id="rId13"/>
    <p:sldId id="294" r:id="rId14"/>
    <p:sldId id="279" r:id="rId15"/>
    <p:sldId id="259" r:id="rId16"/>
    <p:sldId id="302" r:id="rId17"/>
    <p:sldId id="303" r:id="rId18"/>
    <p:sldId id="287" r:id="rId19"/>
    <p:sldId id="304" r:id="rId20"/>
    <p:sldId id="283" r:id="rId21"/>
    <p:sldId id="291" r:id="rId22"/>
    <p:sldId id="280" r:id="rId23"/>
    <p:sldId id="281" r:id="rId24"/>
    <p:sldId id="305" r:id="rId25"/>
    <p:sldId id="307" r:id="rId26"/>
    <p:sldId id="306" r:id="rId27"/>
    <p:sldId id="282" r:id="rId28"/>
    <p:sldId id="308" r:id="rId29"/>
    <p:sldId id="267" r:id="rId30"/>
    <p:sldId id="268" r:id="rId31"/>
    <p:sldId id="310" r:id="rId32"/>
    <p:sldId id="269" r:id="rId33"/>
    <p:sldId id="311" r:id="rId34"/>
    <p:sldId id="270" r:id="rId35"/>
    <p:sldId id="271" r:id="rId36"/>
    <p:sldId id="312" r:id="rId37"/>
    <p:sldId id="272" r:id="rId38"/>
    <p:sldId id="295" r:id="rId39"/>
    <p:sldId id="276" r:id="rId40"/>
    <p:sldId id="298" r:id="rId41"/>
    <p:sldId id="299" r:id="rId42"/>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5">
          <p15:clr>
            <a:srgbClr val="A4A3A4"/>
          </p15:clr>
        </p15:guide>
        <p15:guide id="2" orient="horz" pos="2159">
          <p15:clr>
            <a:srgbClr val="A4A3A4"/>
          </p15:clr>
        </p15:guide>
        <p15:guide id="3" orient="horz" pos="352">
          <p15:clr>
            <a:srgbClr val="A4A3A4"/>
          </p15:clr>
        </p15:guide>
        <p15:guide id="4" orient="horz" pos="1010">
          <p15:clr>
            <a:srgbClr val="A4A3A4"/>
          </p15:clr>
        </p15:guide>
        <p15:guide id="5" orient="horz" pos="880">
          <p15:clr>
            <a:srgbClr val="A4A3A4"/>
          </p15:clr>
        </p15:guide>
        <p15:guide id="6" pos="7347">
          <p15:clr>
            <a:srgbClr val="A4A3A4"/>
          </p15:clr>
        </p15:guide>
        <p15:guide id="7" pos="2299">
          <p15:clr>
            <a:srgbClr val="A4A3A4"/>
          </p15:clr>
        </p15:guide>
        <p15:guide id="8" pos="291">
          <p15:clr>
            <a:srgbClr val="A4A3A4"/>
          </p15:clr>
        </p15:guide>
        <p15:guide id="9" orient="horz" pos="2327">
          <p15:clr>
            <a:srgbClr val="A4A3A4"/>
          </p15:clr>
        </p15:guide>
        <p15:guide id="10" orient="horz" pos="1448">
          <p15:clr>
            <a:srgbClr val="A4A3A4"/>
          </p15:clr>
        </p15:guide>
        <p15:guide id="11" orient="horz" pos="1065">
          <p15:clr>
            <a:srgbClr val="A4A3A4"/>
          </p15:clr>
        </p15:guide>
        <p15:guide id="12" orient="horz" pos="4049">
          <p15:clr>
            <a:srgbClr val="A4A3A4"/>
          </p15:clr>
        </p15:guide>
        <p15:guide id="13" orient="horz" pos="3967">
          <p15:clr>
            <a:srgbClr val="A4A3A4"/>
          </p15:clr>
        </p15:guide>
        <p15:guide id="14" pos="7339">
          <p15:clr>
            <a:srgbClr val="A4A3A4"/>
          </p15:clr>
        </p15:guide>
        <p15:guide id="15" pos="334">
          <p15:clr>
            <a:srgbClr val="A4A3A4"/>
          </p15:clr>
        </p15:guide>
        <p15:guide id="16" orient="horz" pos="359">
          <p15:clr>
            <a:srgbClr val="A4A3A4"/>
          </p15:clr>
        </p15:guide>
        <p15:guide id="17" orient="horz" pos="3887">
          <p15:clr>
            <a:srgbClr val="A4A3A4"/>
          </p15:clr>
        </p15:guide>
        <p15:guide id="18" pos="3839">
          <p15:clr>
            <a:srgbClr val="A4A3A4"/>
          </p15:clr>
        </p15:guide>
        <p15:guide id="19" pos="3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povich, Luke" initials="PL" lastIdx="11" clrIdx="0">
    <p:extLst>
      <p:ext uri="{19B8F6BF-5375-455C-9EA6-DF929625EA0E}">
        <p15:presenceInfo xmlns:p15="http://schemas.microsoft.com/office/powerpoint/2012/main" userId="S-1-5-21-2949702963-2828123318-2371894548-1204" providerId="AD"/>
      </p:ext>
    </p:extLst>
  </p:cmAuthor>
  <p:cmAuthor id="2" name="Musselman, Caitlin" initials="MC" lastIdx="4" clrIdx="1">
    <p:extLst>
      <p:ext uri="{19B8F6BF-5375-455C-9EA6-DF929625EA0E}">
        <p15:presenceInfo xmlns:p15="http://schemas.microsoft.com/office/powerpoint/2012/main" userId="S-1-5-21-2949702963-2828123318-2371894548-4710" providerId="AD"/>
      </p:ext>
    </p:extLst>
  </p:cmAuthor>
  <p:cmAuthor id="3" name="Bernstein, Conor" initials="BC" lastIdx="4" clrIdx="2">
    <p:extLst>
      <p:ext uri="{19B8F6BF-5375-455C-9EA6-DF929625EA0E}">
        <p15:presenceInfo xmlns:p15="http://schemas.microsoft.com/office/powerpoint/2012/main" userId="S::cbernstein@nma.org::e4043a09-b974-4346-990f-556c7e6f25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4DE"/>
    <a:srgbClr val="E1F4DE"/>
    <a:srgbClr val="F3BDA8"/>
    <a:srgbClr val="E73439"/>
    <a:srgbClr val="E53338"/>
    <a:srgbClr val="D2272F"/>
    <a:srgbClr val="EF413D"/>
    <a:srgbClr val="F0F7E6"/>
    <a:srgbClr val="F18428"/>
    <a:srgbClr val="80BE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85" autoAdjust="0"/>
    <p:restoredTop sz="84959" autoAdjust="0"/>
  </p:normalViewPr>
  <p:slideViewPr>
    <p:cSldViewPr snapToGrid="0">
      <p:cViewPr varScale="1">
        <p:scale>
          <a:sx n="97" d="100"/>
          <a:sy n="97" d="100"/>
        </p:scale>
        <p:origin x="1524" y="78"/>
      </p:cViewPr>
      <p:guideLst>
        <p:guide orient="horz" pos="3975"/>
        <p:guide orient="horz" pos="2159"/>
        <p:guide orient="horz" pos="352"/>
        <p:guide orient="horz" pos="1010"/>
        <p:guide orient="horz" pos="880"/>
        <p:guide pos="7347"/>
        <p:guide pos="2299"/>
        <p:guide pos="291"/>
        <p:guide orient="horz" pos="2327"/>
        <p:guide orient="horz" pos="1448"/>
        <p:guide orient="horz" pos="1065"/>
        <p:guide orient="horz" pos="4049"/>
        <p:guide orient="horz" pos="3967"/>
        <p:guide pos="7339"/>
        <p:guide pos="334"/>
        <p:guide orient="horz" pos="359"/>
        <p:guide orient="horz" pos="3887"/>
        <p:guide pos="3839"/>
        <p:guide pos="325"/>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C278D-E281-4658-AB5E-40938EFB6581}"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39342-7B69-486E-ADA9-A92403BBE980}" type="slidenum">
              <a:rPr lang="en-US" smtClean="0"/>
              <a:t>‹#›</a:t>
            </a:fld>
            <a:endParaRPr lang="en-US"/>
          </a:p>
        </p:txBody>
      </p:sp>
    </p:spTree>
    <p:extLst>
      <p:ext uri="{BB962C8B-B14F-4D97-AF65-F5344CB8AC3E}">
        <p14:creationId xmlns:p14="http://schemas.microsoft.com/office/powerpoint/2010/main" val="3627873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ergycommerce.house.gov/news-center/blog-posts/new-study-calculates-benefits-electricity-diversity" TargetMode="External"/><Relationship Id="rId7" Type="http://schemas.openxmlformats.org/officeDocument/2006/relationships/hyperlink" Target="http://www.bp.com/en/global/corporate/energy-economics/statistical-review-of-world-energy.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eia.gov/tools/faqs/faq.cfm?id=427&amp;t=3" TargetMode="External"/><Relationship Id="rId5" Type="http://schemas.openxmlformats.org/officeDocument/2006/relationships/hyperlink" Target="http://www.eia.gov/coal/annual/" TargetMode="External"/><Relationship Id="rId4" Type="http://schemas.openxmlformats.org/officeDocument/2006/relationships/hyperlink" Target="http://www.eia.gov/totalenergy/data/monthl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nps.gov/stli/learn/historyculture/statue-statistics.htm" TargetMode="External"/><Relationship Id="rId3" Type="http://schemas.openxmlformats.org/officeDocument/2006/relationships/hyperlink" Target="http://minerals.usgs.gov/minerals/pubs/commodity/copper/mcs-2016-coppe.pdf" TargetMode="External"/><Relationship Id="rId7" Type="http://schemas.openxmlformats.org/officeDocument/2006/relationships/hyperlink" Target="https://www.worldsteel.org/publications/fact-sheets/content/00/text_files/file0/document/fact_raw%20materials_2014.pdf"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pubs.usgs.gov/fs/2006/3127/2006-3127.pdf" TargetMode="External"/><Relationship Id="rId5" Type="http://schemas.openxmlformats.org/officeDocument/2006/relationships/hyperlink" Target="http://www.buildings.com/article-details/articleid/3180/title/the-empire-state-building-an-innovative-skyscraper.aspx" TargetMode="External"/><Relationship Id="rId4" Type="http://schemas.openxmlformats.org/officeDocument/2006/relationships/hyperlink" Target="http://www.esbnyc.com/sites/default/files/esb_fact_sheet_4_9_14_4.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ocs.house.gov/meetings/FA/FA14/20130725/101216/HHRG-113-FA14-Wstate-AdamsB-20130725.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sha.gov/news-media/press-releases/2016/04/07/preliminary-msha-data-indicate-2015-was-safest-year-mining"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msha.gov/data-reports/statistic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nstituteforenergyresearch.org/studies/the-facts-about-air-quality-and-coal-fired-power-plant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osmre.gov/programs.shtm" TargetMode="External"/><Relationship Id="rId4" Type="http://schemas.openxmlformats.org/officeDocument/2006/relationships/hyperlink" Target="http://www.osmre.gov/resources/annualReports.sht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ls.gov/ce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mnh.org/exhibitions/gold/incomparable-gold/gold-propertie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securemetals.com/metals/platinum/" TargetMode="External"/><Relationship Id="rId4" Type="http://schemas.openxmlformats.org/officeDocument/2006/relationships/hyperlink" Target="http://mine-engineer.com/mining/minerals_Computer2.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39342-7B69-486E-ADA9-A92403BBE980}" type="slidenum">
              <a:rPr lang="en-US" smtClean="0"/>
              <a:t>1</a:t>
            </a:fld>
            <a:endParaRPr lang="en-US"/>
          </a:p>
        </p:txBody>
      </p:sp>
    </p:spTree>
    <p:extLst>
      <p:ext uri="{BB962C8B-B14F-4D97-AF65-F5344CB8AC3E}">
        <p14:creationId xmlns:p14="http://schemas.microsoft.com/office/powerpoint/2010/main" val="3269448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18</a:t>
            </a:fld>
            <a:endParaRPr lang="en-US"/>
          </a:p>
        </p:txBody>
      </p:sp>
    </p:spTree>
    <p:extLst>
      <p:ext uri="{BB962C8B-B14F-4D97-AF65-F5344CB8AC3E}">
        <p14:creationId xmlns:p14="http://schemas.microsoft.com/office/powerpoint/2010/main" val="4132410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a:solidFill>
                  <a:schemeClr val="tx1">
                    <a:lumMod val="65000"/>
                    <a:lumOff val="35000"/>
                  </a:schemeClr>
                </a:solidFill>
                <a:latin typeface="Arial"/>
                <a:cs typeface="Arial"/>
              </a:rPr>
              <a:t>1</a:t>
            </a:r>
            <a:r>
              <a:rPr lang="en-US" sz="1200" dirty="0">
                <a:solidFill>
                  <a:schemeClr val="tx1">
                    <a:lumMod val="65000"/>
                    <a:lumOff val="35000"/>
                  </a:schemeClr>
                </a:solidFill>
                <a:latin typeface="Arial"/>
                <a:cs typeface="Arial"/>
              </a:rPr>
              <a:t> IHS report, “The Value of US Power Supply Diversity," </a:t>
            </a:r>
            <a:r>
              <a:rPr lang="en-US" sz="1200" dirty="0">
                <a:solidFill>
                  <a:schemeClr val="tx1">
                    <a:lumMod val="65000"/>
                    <a:lumOff val="35000"/>
                  </a:schemeClr>
                </a:solidFill>
                <a:latin typeface="Arial"/>
                <a:cs typeface="Arial"/>
                <a:hlinkClick r:id="rId3"/>
              </a:rPr>
              <a:t>https://energycommerce.house.gov/news-center/blog-posts/new-study-calculates-benefits-electricity-diversity</a:t>
            </a:r>
            <a:r>
              <a:rPr lang="en-US" sz="1200" dirty="0">
                <a:solidFill>
                  <a:schemeClr val="tx1">
                    <a:lumMod val="65000"/>
                    <a:lumOff val="35000"/>
                  </a:schemeClr>
                </a:solidFill>
                <a:latin typeface="Arial"/>
                <a:cs typeface="Arial"/>
              </a:rPr>
              <a:t>  </a:t>
            </a:r>
          </a:p>
          <a:p>
            <a:r>
              <a:rPr lang="en-US" sz="1200" baseline="30000" dirty="0">
                <a:solidFill>
                  <a:schemeClr val="tx1">
                    <a:lumMod val="65000"/>
                    <a:lumOff val="35000"/>
                  </a:schemeClr>
                </a:solidFill>
                <a:latin typeface="Arial"/>
                <a:cs typeface="Arial"/>
              </a:rPr>
              <a:t>2</a:t>
            </a:r>
            <a:r>
              <a:rPr lang="en-US" sz="1200" dirty="0">
                <a:solidFill>
                  <a:schemeClr val="tx1">
                    <a:lumMod val="65000"/>
                    <a:lumOff val="35000"/>
                  </a:schemeClr>
                </a:solidFill>
                <a:latin typeface="Arial"/>
                <a:cs typeface="Arial"/>
              </a:rPr>
              <a:t> Energy Information Administration, </a:t>
            </a:r>
            <a:r>
              <a:rPr lang="en-US" sz="1200" dirty="0">
                <a:solidFill>
                  <a:schemeClr val="tx1">
                    <a:lumMod val="65000"/>
                    <a:lumOff val="35000"/>
                  </a:schemeClr>
                </a:solidFill>
                <a:latin typeface="Arial"/>
                <a:cs typeface="Arial"/>
                <a:hlinkClick r:id="rId4"/>
              </a:rPr>
              <a:t>http://www.eia.gov/totalenergy/data/monthly/</a:t>
            </a:r>
            <a:r>
              <a:rPr lang="en-US" sz="1200" dirty="0">
                <a:solidFill>
                  <a:schemeClr val="tx1">
                    <a:lumMod val="65000"/>
                    <a:lumOff val="35000"/>
                  </a:schemeClr>
                </a:solidFill>
                <a:latin typeface="Arial"/>
                <a:cs typeface="Arial"/>
              </a:rPr>
              <a:t>; </a:t>
            </a:r>
            <a:r>
              <a:rPr lang="en-US" sz="1200" dirty="0">
                <a:solidFill>
                  <a:schemeClr val="tx1">
                    <a:lumMod val="65000"/>
                    <a:lumOff val="35000"/>
                  </a:schemeClr>
                </a:solidFill>
                <a:latin typeface="Arial"/>
                <a:cs typeface="Arial"/>
                <a:hlinkClick r:id="rId5"/>
              </a:rPr>
              <a:t>http://www.eia.gov/coal/annual/</a:t>
            </a:r>
            <a:r>
              <a:rPr lang="en-US" sz="1200" dirty="0">
                <a:solidFill>
                  <a:schemeClr val="tx1">
                    <a:lumMod val="65000"/>
                    <a:lumOff val="35000"/>
                  </a:schemeClr>
                </a:solidFill>
                <a:latin typeface="Arial"/>
                <a:cs typeface="Arial"/>
              </a:rPr>
              <a:t> </a:t>
            </a:r>
          </a:p>
          <a:p>
            <a:r>
              <a:rPr lang="en-US" sz="1200" baseline="30000" dirty="0">
                <a:solidFill>
                  <a:schemeClr val="tx1">
                    <a:lumMod val="65000"/>
                    <a:lumOff val="35000"/>
                  </a:schemeClr>
                </a:solidFill>
                <a:latin typeface="Arial"/>
                <a:cs typeface="Arial"/>
              </a:rPr>
              <a:t>3</a:t>
            </a:r>
            <a:r>
              <a:rPr lang="en-US" sz="1200" dirty="0">
                <a:solidFill>
                  <a:schemeClr val="tx1">
                    <a:lumMod val="65000"/>
                    <a:lumOff val="35000"/>
                  </a:schemeClr>
                </a:solidFill>
                <a:latin typeface="Arial"/>
                <a:cs typeface="Arial"/>
              </a:rPr>
              <a:t> Energy Information Administration, </a:t>
            </a:r>
            <a:r>
              <a:rPr lang="en-US" sz="1200" dirty="0">
                <a:solidFill>
                  <a:schemeClr val="tx1">
                    <a:lumMod val="65000"/>
                    <a:lumOff val="35000"/>
                  </a:schemeClr>
                </a:solidFill>
                <a:latin typeface="Arial"/>
                <a:cs typeface="Arial"/>
                <a:hlinkClick r:id="rId6"/>
              </a:rPr>
              <a:t>https://www.eia.gov/tools/faqs/faq.cfm?id=427&amp;t=3</a:t>
            </a:r>
            <a:endParaRPr lang="en-US" sz="1200" dirty="0">
              <a:solidFill>
                <a:schemeClr val="tx1">
                  <a:lumMod val="65000"/>
                  <a:lumOff val="35000"/>
                </a:schemeClr>
              </a:solidFill>
              <a:latin typeface="Arial"/>
              <a:cs typeface="Arial"/>
            </a:endParaRPr>
          </a:p>
          <a:p>
            <a:r>
              <a:rPr lang="en-US" sz="1200" baseline="30000" dirty="0">
                <a:solidFill>
                  <a:schemeClr val="tx1">
                    <a:lumMod val="65000"/>
                    <a:lumOff val="35000"/>
                  </a:schemeClr>
                </a:solidFill>
                <a:latin typeface="Arial"/>
                <a:cs typeface="Arial"/>
              </a:rPr>
              <a:t>4</a:t>
            </a:r>
            <a:r>
              <a:rPr lang="en-US" sz="1200" dirty="0">
                <a:solidFill>
                  <a:schemeClr val="tx1">
                    <a:lumMod val="65000"/>
                    <a:lumOff val="35000"/>
                  </a:schemeClr>
                </a:solidFill>
                <a:latin typeface="Arial"/>
                <a:cs typeface="Arial"/>
              </a:rPr>
              <a:t> Energy Information Administration, </a:t>
            </a:r>
            <a:r>
              <a:rPr lang="en-US" sz="1200" dirty="0">
                <a:solidFill>
                  <a:schemeClr val="tx1">
                    <a:lumMod val="65000"/>
                    <a:lumOff val="35000"/>
                  </a:schemeClr>
                </a:solidFill>
                <a:latin typeface="Arial"/>
                <a:cs typeface="Arial"/>
                <a:hlinkClick r:id="rId4"/>
              </a:rPr>
              <a:t>http://www.eia.gov/totalenergy/data/monthly/</a:t>
            </a:r>
            <a:r>
              <a:rPr lang="en-US" sz="1200" dirty="0">
                <a:solidFill>
                  <a:schemeClr val="tx1">
                    <a:lumMod val="65000"/>
                    <a:lumOff val="35000"/>
                  </a:schemeClr>
                </a:solidFill>
                <a:latin typeface="Arial"/>
                <a:cs typeface="Arial"/>
              </a:rPr>
              <a:t>; </a:t>
            </a:r>
            <a:r>
              <a:rPr lang="en-US" sz="1200" dirty="0">
                <a:solidFill>
                  <a:schemeClr val="tx1">
                    <a:lumMod val="65000"/>
                    <a:lumOff val="35000"/>
                  </a:schemeClr>
                </a:solidFill>
                <a:latin typeface="Arial"/>
                <a:cs typeface="Arial"/>
                <a:hlinkClick r:id="rId5"/>
              </a:rPr>
              <a:t>http://www.eia.gov/coal/annual/</a:t>
            </a:r>
            <a:r>
              <a:rPr lang="en-US" sz="1200" dirty="0">
                <a:solidFill>
                  <a:schemeClr val="tx1">
                    <a:lumMod val="65000"/>
                    <a:lumOff val="35000"/>
                  </a:schemeClr>
                </a:solidFill>
                <a:latin typeface="Arial"/>
                <a:cs typeface="Arial"/>
              </a:rPr>
              <a:t> </a:t>
            </a:r>
          </a:p>
          <a:p>
            <a:r>
              <a:rPr lang="en-US" sz="1200" baseline="30000" dirty="0">
                <a:solidFill>
                  <a:schemeClr val="tx1">
                    <a:lumMod val="65000"/>
                    <a:lumOff val="35000"/>
                  </a:schemeClr>
                </a:solidFill>
                <a:latin typeface="Arial"/>
                <a:cs typeface="Arial"/>
              </a:rPr>
              <a:t>5</a:t>
            </a:r>
            <a:r>
              <a:rPr lang="en-US" sz="1200" dirty="0">
                <a:solidFill>
                  <a:schemeClr val="tx1">
                    <a:lumMod val="65000"/>
                    <a:lumOff val="35000"/>
                  </a:schemeClr>
                </a:solidFill>
                <a:latin typeface="Arial"/>
                <a:cs typeface="Arial"/>
              </a:rPr>
              <a:t> BP Statistical Review of World Energy June 2019, </a:t>
            </a:r>
            <a:r>
              <a:rPr lang="en-US" sz="1200" dirty="0">
                <a:solidFill>
                  <a:schemeClr val="tx1">
                    <a:lumMod val="65000"/>
                    <a:lumOff val="35000"/>
                  </a:schemeClr>
                </a:solidFill>
                <a:latin typeface="Arial"/>
                <a:cs typeface="Arial"/>
                <a:hlinkClick r:id="rId7"/>
              </a:rPr>
              <a:t>http://www.bp.com/en/global/corporate/energy-economics/statistical-review-of-world-energy.html</a:t>
            </a:r>
            <a:r>
              <a:rPr lang="en-US" sz="1200" dirty="0">
                <a:solidFill>
                  <a:schemeClr val="tx1">
                    <a:lumMod val="65000"/>
                    <a:lumOff val="35000"/>
                  </a:schemeClr>
                </a:solidFill>
                <a:latin typeface="Arial"/>
                <a:cs typeface="Arial"/>
              </a:rPr>
              <a:t> </a:t>
            </a: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19</a:t>
            </a:fld>
            <a:endParaRPr lang="en-US"/>
          </a:p>
        </p:txBody>
      </p:sp>
    </p:spTree>
    <p:extLst>
      <p:ext uri="{BB962C8B-B14F-4D97-AF65-F5344CB8AC3E}">
        <p14:creationId xmlns:p14="http://schemas.microsoft.com/office/powerpoint/2010/main" val="86344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20</a:t>
            </a:fld>
            <a:endParaRPr lang="en-US"/>
          </a:p>
        </p:txBody>
      </p:sp>
    </p:spTree>
    <p:extLst>
      <p:ext uri="{BB962C8B-B14F-4D97-AF65-F5344CB8AC3E}">
        <p14:creationId xmlns:p14="http://schemas.microsoft.com/office/powerpoint/2010/main" val="220488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21</a:t>
            </a:fld>
            <a:endParaRPr lang="en-US"/>
          </a:p>
        </p:txBody>
      </p:sp>
    </p:spTree>
    <p:extLst>
      <p:ext uri="{BB962C8B-B14F-4D97-AF65-F5344CB8AC3E}">
        <p14:creationId xmlns:p14="http://schemas.microsoft.com/office/powerpoint/2010/main" val="121777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a:solidFill>
                  <a:srgbClr val="595959"/>
                </a:solidFill>
                <a:latin typeface="Arial"/>
                <a:cs typeface="Arial"/>
              </a:rPr>
              <a:t>1</a:t>
            </a:r>
            <a:r>
              <a:rPr lang="en-US" sz="1200" dirty="0">
                <a:solidFill>
                  <a:srgbClr val="595959"/>
                </a:solidFill>
                <a:latin typeface="Arial"/>
                <a:cs typeface="Arial"/>
              </a:rPr>
              <a:t> USGS, </a:t>
            </a:r>
            <a:r>
              <a:rPr lang="en-US" sz="1200" u="sng" dirty="0">
                <a:solidFill>
                  <a:srgbClr val="595959"/>
                </a:solidFill>
                <a:latin typeface="Arial"/>
                <a:cs typeface="Arial"/>
                <a:hlinkClick r:id="rId3"/>
              </a:rPr>
              <a:t>http://minerals.usgs.gov/minerals/pubs/commodity/copper/mcs-2019-coppe.pdf</a:t>
            </a:r>
            <a:endParaRPr lang="en-US" sz="1200" dirty="0">
              <a:solidFill>
                <a:srgbClr val="595959"/>
              </a:solidFill>
              <a:latin typeface="Arial"/>
              <a:cs typeface="Arial"/>
            </a:endParaRPr>
          </a:p>
          <a:p>
            <a:pPr lvl="0" defTabSz="914400">
              <a:defRPr/>
            </a:pPr>
            <a:r>
              <a:rPr lang="en-US" sz="1200" baseline="30000" dirty="0">
                <a:solidFill>
                  <a:srgbClr val="595959"/>
                </a:solidFill>
                <a:latin typeface="Arial"/>
                <a:cs typeface="Arial"/>
              </a:rPr>
              <a:t>2</a:t>
            </a:r>
            <a:r>
              <a:rPr lang="en-US" sz="1200" dirty="0">
                <a:solidFill>
                  <a:srgbClr val="595959"/>
                </a:solidFill>
                <a:latin typeface="Arial"/>
                <a:cs typeface="Arial"/>
              </a:rPr>
              <a:t> Empire State Realty Trust and Buildings.com, </a:t>
            </a:r>
            <a:r>
              <a:rPr lang="en-US" sz="1200" u="sng" dirty="0">
                <a:solidFill>
                  <a:srgbClr val="595959"/>
                </a:solidFill>
                <a:latin typeface="Arial"/>
                <a:cs typeface="Arial"/>
                <a:hlinkClick r:id="rId4"/>
              </a:rPr>
              <a:t>http://www.esbnyc.com/sites/default/files/esb_fact_sheet_4_9_14_4.pdf</a:t>
            </a:r>
            <a:r>
              <a:rPr lang="en-US" sz="1200" dirty="0">
                <a:solidFill>
                  <a:srgbClr val="595959"/>
                </a:solidFill>
                <a:latin typeface="Arial"/>
                <a:cs typeface="Arial"/>
              </a:rPr>
              <a:t>;  </a:t>
            </a:r>
            <a:br>
              <a:rPr lang="en-US" sz="1200" dirty="0">
                <a:solidFill>
                  <a:srgbClr val="595959"/>
                </a:solidFill>
                <a:latin typeface="Arial"/>
                <a:cs typeface="Arial"/>
              </a:rPr>
            </a:br>
            <a:r>
              <a:rPr lang="en-US" sz="1200" baseline="30000" dirty="0">
                <a:solidFill>
                  <a:srgbClr val="EBF4DE"/>
                </a:solidFill>
                <a:latin typeface="Arial"/>
                <a:cs typeface="Arial"/>
              </a:rPr>
              <a:t>3</a:t>
            </a:r>
            <a:r>
              <a:rPr lang="en-US" sz="1200" dirty="0">
                <a:solidFill>
                  <a:srgbClr val="595959"/>
                </a:solidFill>
                <a:latin typeface="Arial"/>
                <a:cs typeface="Arial"/>
              </a:rPr>
              <a:t> </a:t>
            </a:r>
            <a:r>
              <a:rPr lang="en-US" sz="1200" u="sng" dirty="0">
                <a:solidFill>
                  <a:srgbClr val="595959"/>
                </a:solidFill>
                <a:latin typeface="Arial"/>
                <a:cs typeface="Arial"/>
                <a:hlinkClick r:id="rId5"/>
              </a:rPr>
              <a:t>http://www.buildings.com/article-details/articleid/3180/title/the-empire-state-building-an-innovative-skyscraper.aspx</a:t>
            </a:r>
            <a:endParaRPr lang="en-US" sz="1200" dirty="0">
              <a:solidFill>
                <a:srgbClr val="595959"/>
              </a:solidFill>
              <a:latin typeface="Arial"/>
              <a:cs typeface="Arial"/>
            </a:endParaRPr>
          </a:p>
          <a:p>
            <a:pPr lvl="0" defTabSz="914400">
              <a:defRPr/>
            </a:pPr>
            <a:r>
              <a:rPr lang="en-US" sz="1200" baseline="30000" dirty="0">
                <a:solidFill>
                  <a:srgbClr val="595959"/>
                </a:solidFill>
                <a:latin typeface="Arial"/>
                <a:cs typeface="Arial"/>
              </a:rPr>
              <a:t>3</a:t>
            </a:r>
            <a:r>
              <a:rPr lang="en-US" sz="1200" dirty="0">
                <a:solidFill>
                  <a:srgbClr val="595959"/>
                </a:solidFill>
                <a:latin typeface="Arial"/>
                <a:cs typeface="Arial"/>
              </a:rPr>
              <a:t> USGS, </a:t>
            </a:r>
            <a:r>
              <a:rPr lang="en-US" sz="1200" u="sng" dirty="0">
                <a:solidFill>
                  <a:srgbClr val="595959"/>
                </a:solidFill>
                <a:latin typeface="Arial"/>
                <a:cs typeface="Arial"/>
                <a:hlinkClick r:id="rId6"/>
              </a:rPr>
              <a:t>https://pubs.usgs.gov/fs/2006/3127/2006-3127.pdf</a:t>
            </a:r>
            <a:r>
              <a:rPr lang="en-US" sz="1200" dirty="0">
                <a:solidFill>
                  <a:srgbClr val="595959"/>
                </a:solidFill>
                <a:latin typeface="Arial"/>
                <a:cs typeface="Arial"/>
              </a:rPr>
              <a:t> </a:t>
            </a:r>
          </a:p>
          <a:p>
            <a:r>
              <a:rPr lang="en-US" sz="1200" baseline="30000" dirty="0">
                <a:solidFill>
                  <a:srgbClr val="595959"/>
                </a:solidFill>
                <a:latin typeface="Arial"/>
                <a:cs typeface="Arial"/>
              </a:rPr>
              <a:t>4</a:t>
            </a:r>
            <a:r>
              <a:rPr lang="en-US" sz="1200" dirty="0">
                <a:solidFill>
                  <a:srgbClr val="595959"/>
                </a:solidFill>
                <a:latin typeface="Arial"/>
                <a:cs typeface="Arial"/>
              </a:rPr>
              <a:t> World Steel Association, </a:t>
            </a:r>
            <a:r>
              <a:rPr lang="en-US" sz="1200" u="sng" dirty="0">
                <a:solidFill>
                  <a:srgbClr val="595959"/>
                </a:solidFill>
                <a:latin typeface="Arial"/>
                <a:cs typeface="Arial"/>
                <a:hlinkClick r:id="rId7"/>
              </a:rPr>
              <a:t>https://www.worldsteel.org/publications/fact-sheets/content/00/text_files/file0/document/fact_raw%20materials_2014.pdf</a:t>
            </a:r>
            <a:r>
              <a:rPr lang="en-US" sz="1200" dirty="0">
                <a:solidFill>
                  <a:srgbClr val="595959"/>
                </a:solidFill>
                <a:latin typeface="Arial"/>
                <a:cs typeface="Arial"/>
              </a:rPr>
              <a:t> </a:t>
            </a:r>
          </a:p>
          <a:p>
            <a:r>
              <a:rPr lang="en-US" sz="1200" baseline="30000" dirty="0">
                <a:solidFill>
                  <a:srgbClr val="595959"/>
                </a:solidFill>
                <a:latin typeface="Arial"/>
                <a:cs typeface="Arial"/>
              </a:rPr>
              <a:t>5</a:t>
            </a:r>
            <a:r>
              <a:rPr lang="en-US" sz="1200" dirty="0">
                <a:solidFill>
                  <a:srgbClr val="595959"/>
                </a:solidFill>
                <a:latin typeface="Arial"/>
                <a:cs typeface="Arial"/>
              </a:rPr>
              <a:t> USHistory.org, </a:t>
            </a:r>
            <a:r>
              <a:rPr lang="en-US" sz="1200" u="sng" dirty="0">
                <a:solidFill>
                  <a:srgbClr val="595959"/>
                </a:solidFill>
                <a:latin typeface="Arial"/>
                <a:cs typeface="Arial"/>
              </a:rPr>
              <a:t>http://www.ushistory.org/libertybell/facts.html</a:t>
            </a:r>
          </a:p>
          <a:p>
            <a:r>
              <a:rPr lang="en-US" sz="1200" baseline="30000" dirty="0">
                <a:solidFill>
                  <a:srgbClr val="595959"/>
                </a:solidFill>
                <a:latin typeface="Arial"/>
                <a:cs typeface="Arial"/>
              </a:rPr>
              <a:t>6</a:t>
            </a:r>
            <a:r>
              <a:rPr lang="en-US" sz="1200" dirty="0">
                <a:solidFill>
                  <a:srgbClr val="595959"/>
                </a:solidFill>
                <a:latin typeface="Arial"/>
                <a:cs typeface="Arial"/>
              </a:rPr>
              <a:t> National Park Service, </a:t>
            </a:r>
            <a:r>
              <a:rPr lang="en-US" sz="1200" u="sng" dirty="0">
                <a:solidFill>
                  <a:srgbClr val="595959"/>
                </a:solidFill>
                <a:latin typeface="Arial"/>
                <a:cs typeface="Arial"/>
                <a:hlinkClick r:id="rId8"/>
              </a:rPr>
              <a:t>https://www.nps.gov/stli/learn/historyculture/statue-statistics.htm</a:t>
            </a:r>
            <a:r>
              <a:rPr lang="en-US" sz="1200" dirty="0">
                <a:solidFill>
                  <a:srgbClr val="595959"/>
                </a:solidFill>
                <a:latin typeface="Aria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solidFill>
                  <a:srgbClr val="595959"/>
                </a:solidFill>
                <a:latin typeface="Arial"/>
                <a:cs typeface="Arial"/>
              </a:rPr>
              <a:t>7</a:t>
            </a:r>
            <a:r>
              <a:rPr lang="en-US" sz="1200" dirty="0">
                <a:solidFill>
                  <a:srgbClr val="595959"/>
                </a:solidFill>
                <a:latin typeface="Arial"/>
                <a:cs typeface="Arial"/>
              </a:rPr>
              <a:t> Minerals Make Life, </a:t>
            </a:r>
            <a:r>
              <a:rPr lang="en-US" sz="1200" u="sng" dirty="0">
                <a:solidFill>
                  <a:srgbClr val="595959"/>
                </a:solidFill>
                <a:latin typeface="Arial"/>
                <a:cs typeface="Arial"/>
              </a:rPr>
              <a:t>https://mineralsmakelife.org/resources/minerals-rebuilding-america/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solidFill>
                  <a:srgbClr val="595959"/>
                </a:solidFill>
                <a:latin typeface="Arial"/>
                <a:cs typeface="Arial"/>
              </a:rPr>
              <a:t>8</a:t>
            </a:r>
            <a:r>
              <a:rPr lang="en-US" sz="1200" dirty="0">
                <a:solidFill>
                  <a:srgbClr val="595959"/>
                </a:solidFill>
                <a:latin typeface="Arial"/>
                <a:cs typeface="Arial"/>
              </a:rPr>
              <a:t> NMA, </a:t>
            </a:r>
            <a:r>
              <a:rPr lang="en-US" sz="1200" u="sng" dirty="0">
                <a:solidFill>
                  <a:srgbClr val="595959"/>
                </a:solidFill>
                <a:latin typeface="Arial"/>
                <a:cs typeface="Arial"/>
              </a:rPr>
              <a:t>https://nma.org/2017/07/18/freeport-mcmoran-rebuilding-america-from-the-ground-up/</a:t>
            </a:r>
            <a:r>
              <a:rPr lang="en-US" sz="1200" dirty="0">
                <a:solidFill>
                  <a:srgbClr val="595959"/>
                </a:solidFill>
                <a:latin typeface="Arial"/>
                <a:cs typeface="Arial"/>
              </a:rPr>
              <a:t> </a:t>
            </a: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24</a:t>
            </a:fld>
            <a:endParaRPr lang="en-US"/>
          </a:p>
        </p:txBody>
      </p:sp>
    </p:spTree>
    <p:extLst>
      <p:ext uri="{BB962C8B-B14F-4D97-AF65-F5344CB8AC3E}">
        <p14:creationId xmlns:p14="http://schemas.microsoft.com/office/powerpoint/2010/main" val="296990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a:solidFill>
                  <a:schemeClr val="tx1">
                    <a:lumMod val="65000"/>
                    <a:lumOff val="35000"/>
                  </a:schemeClr>
                </a:solidFill>
                <a:latin typeface="Arial"/>
                <a:cs typeface="Arial"/>
              </a:rPr>
              <a:t>1</a:t>
            </a:r>
            <a:r>
              <a:rPr lang="en-US" sz="1200" dirty="0">
                <a:solidFill>
                  <a:schemeClr val="tx1">
                    <a:lumMod val="65000"/>
                    <a:lumOff val="35000"/>
                  </a:schemeClr>
                </a:solidFill>
                <a:latin typeface="Arial"/>
                <a:cs typeface="Arial"/>
              </a:rPr>
              <a:t> Alliance for American Manufacturing, </a:t>
            </a:r>
            <a:r>
              <a:rPr lang="en-US" sz="1200" u="sng" dirty="0">
                <a:solidFill>
                  <a:schemeClr val="tx1">
                    <a:lumMod val="65000"/>
                    <a:lumOff val="35000"/>
                  </a:schemeClr>
                </a:solidFill>
                <a:latin typeface="Arial"/>
                <a:cs typeface="Arial"/>
                <a:hlinkClick r:id="rId3"/>
              </a:rPr>
              <a:t>http://docs.house.gov/meetings/FA/FA14/20130725/101216/HHRG-113-FA14-Wstate-AdamsB-20130725.pdf</a:t>
            </a:r>
            <a:r>
              <a:rPr lang="en-US" sz="1200" dirty="0">
                <a:solidFill>
                  <a:schemeClr val="tx1">
                    <a:lumMod val="65000"/>
                    <a:lumOff val="35000"/>
                  </a:schemeClr>
                </a:solidFill>
                <a:latin typeface="Arial"/>
                <a:cs typeface="Arial"/>
              </a:rPr>
              <a:t> </a:t>
            </a:r>
          </a:p>
          <a:p>
            <a:r>
              <a:rPr lang="en-US" sz="1200" baseline="30000" dirty="0">
                <a:solidFill>
                  <a:schemeClr val="tx1">
                    <a:lumMod val="65000"/>
                    <a:lumOff val="35000"/>
                  </a:schemeClr>
                </a:solidFill>
                <a:latin typeface="Arial"/>
                <a:cs typeface="Arial"/>
              </a:rPr>
              <a:t>2</a:t>
            </a:r>
            <a:r>
              <a:rPr lang="en-US" sz="1200" dirty="0">
                <a:solidFill>
                  <a:schemeClr val="tx1">
                    <a:lumMod val="65000"/>
                    <a:lumOff val="35000"/>
                  </a:schemeClr>
                </a:solidFill>
                <a:latin typeface="Arial"/>
                <a:cs typeface="Arial"/>
              </a:rPr>
              <a:t> Beryllium Science &amp; Technology Association, http://beryllium.eu/about-beryllium-and-beryllium-alloys/uses-and-applications-of-beryllium/ </a:t>
            </a: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25</a:t>
            </a:fld>
            <a:endParaRPr lang="en-US"/>
          </a:p>
        </p:txBody>
      </p:sp>
    </p:spTree>
    <p:extLst>
      <p:ext uri="{BB962C8B-B14F-4D97-AF65-F5344CB8AC3E}">
        <p14:creationId xmlns:p14="http://schemas.microsoft.com/office/powerpoint/2010/main" val="241013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a:solidFill>
                  <a:srgbClr val="595959"/>
                </a:solidFill>
                <a:latin typeface="Arial"/>
                <a:cs typeface="Arial"/>
              </a:rPr>
              <a:t>1</a:t>
            </a:r>
            <a:r>
              <a:rPr lang="en-US" sz="1200" dirty="0">
                <a:solidFill>
                  <a:srgbClr val="595959"/>
                </a:solidFill>
                <a:latin typeface="Arial"/>
                <a:cs typeface="Arial"/>
              </a:rPr>
              <a:t> Mine Safety &amp; Health Administration, </a:t>
            </a:r>
            <a:r>
              <a:rPr lang="en-US" sz="1200" u="sng" dirty="0">
                <a:solidFill>
                  <a:srgbClr val="595959"/>
                </a:solidFill>
                <a:latin typeface="Arial"/>
                <a:cs typeface="Arial"/>
                <a:hlinkClick r:id="rId3"/>
              </a:rPr>
              <a:t>https://www.msha.gov/news-media/press-releases/2016/04/07/preliminary-msha-data-indicate-2015-was-safest-year-mining</a:t>
            </a:r>
            <a:endParaRPr lang="en-US" sz="1200" dirty="0">
              <a:solidFill>
                <a:srgbClr val="595959"/>
              </a:solidFill>
              <a:latin typeface="Arial"/>
              <a:cs typeface="Arial"/>
            </a:endParaRPr>
          </a:p>
          <a:p>
            <a:r>
              <a:rPr lang="en-US" sz="1200" baseline="30000" dirty="0">
                <a:solidFill>
                  <a:srgbClr val="595959"/>
                </a:solidFill>
                <a:latin typeface="Arial"/>
                <a:cs typeface="Arial"/>
              </a:rPr>
              <a:t>2</a:t>
            </a:r>
            <a:r>
              <a:rPr lang="en-US" sz="1200" dirty="0">
                <a:solidFill>
                  <a:srgbClr val="595959"/>
                </a:solidFill>
                <a:latin typeface="Arial"/>
                <a:cs typeface="Arial"/>
              </a:rPr>
              <a:t> Mine Safety &amp; Health Administration, </a:t>
            </a:r>
            <a:r>
              <a:rPr lang="en-US" sz="1200" u="sng" dirty="0">
                <a:solidFill>
                  <a:srgbClr val="595959"/>
                </a:solidFill>
                <a:latin typeface="Arial"/>
                <a:cs typeface="Arial"/>
                <a:hlinkClick r:id="rId4"/>
              </a:rPr>
              <a:t>https://www.msha.gov/data-reports/statistics</a:t>
            </a:r>
            <a:endParaRPr lang="en-US" sz="1200" dirty="0">
              <a:solidFill>
                <a:srgbClr val="595959"/>
              </a:solidFill>
              <a:latin typeface="Arial"/>
              <a:cs typeface="Arial"/>
            </a:endParaRPr>
          </a:p>
          <a:p>
            <a:r>
              <a:rPr lang="en-US" sz="1200" baseline="30000" dirty="0">
                <a:solidFill>
                  <a:srgbClr val="595959"/>
                </a:solidFill>
                <a:latin typeface="Arial"/>
                <a:cs typeface="Arial"/>
              </a:rPr>
              <a:t>3</a:t>
            </a:r>
            <a:r>
              <a:rPr lang="en-US" sz="1200" dirty="0">
                <a:solidFill>
                  <a:srgbClr val="595959"/>
                </a:solidFill>
                <a:latin typeface="Arial"/>
                <a:cs typeface="Arial"/>
              </a:rPr>
              <a:t> Mine Safety &amp; Health Administration, </a:t>
            </a:r>
            <a:r>
              <a:rPr lang="en-US" sz="1200" u="sng" dirty="0">
                <a:solidFill>
                  <a:srgbClr val="595959"/>
                </a:solidFill>
                <a:latin typeface="Arial"/>
                <a:cs typeface="Arial"/>
                <a:hlinkClick r:id="rId4"/>
              </a:rPr>
              <a:t>https://www.msha.gov/data-reports/statistics</a:t>
            </a:r>
            <a:endParaRPr lang="en-US" sz="1200" dirty="0">
              <a:solidFill>
                <a:srgbClr val="595959"/>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26</a:t>
            </a:fld>
            <a:endParaRPr lang="en-US"/>
          </a:p>
        </p:txBody>
      </p:sp>
    </p:spTree>
    <p:extLst>
      <p:ext uri="{BB962C8B-B14F-4D97-AF65-F5344CB8AC3E}">
        <p14:creationId xmlns:p14="http://schemas.microsoft.com/office/powerpoint/2010/main" val="128543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Arial"/>
                <a:ea typeface="+mn-ea"/>
                <a:cs typeface="Arial"/>
              </a:rPr>
              <a:t>1</a:t>
            </a:r>
            <a:r>
              <a:rPr lang="en-US" sz="1200" kern="1200" baseline="0" dirty="0">
                <a:solidFill>
                  <a:schemeClr val="tx1"/>
                </a:solidFill>
                <a:effectLst/>
                <a:latin typeface="Arial"/>
                <a:ea typeface="+mn-ea"/>
                <a:cs typeface="Arial"/>
              </a:rPr>
              <a:t> Institute for Energy Research (NETL 2009), </a:t>
            </a:r>
            <a:r>
              <a:rPr lang="en-US" sz="1200" u="sng" kern="1200" baseline="0" dirty="0">
                <a:solidFill>
                  <a:schemeClr val="tx1"/>
                </a:solidFill>
                <a:effectLst/>
                <a:latin typeface="Arial"/>
                <a:ea typeface="+mn-ea"/>
                <a:cs typeface="Arial"/>
                <a:hlinkClick r:id="rId3"/>
              </a:rPr>
              <a:t>http://instituteforenergyresearch.org/studies/the-facts-about-air-quality-and-coal-fired-power-plants/</a:t>
            </a:r>
            <a:endParaRPr lang="en-US" sz="1200" kern="1200" baseline="0" dirty="0">
              <a:solidFill>
                <a:schemeClr val="tx1"/>
              </a:solidFill>
              <a:effectLst/>
              <a:latin typeface="Arial"/>
              <a:ea typeface="+mn-ea"/>
              <a:cs typeface="Arial"/>
            </a:endParaRPr>
          </a:p>
          <a:p>
            <a:r>
              <a:rPr lang="en-US" sz="1200" kern="1200" baseline="30000" dirty="0">
                <a:solidFill>
                  <a:schemeClr val="tx1"/>
                </a:solidFill>
                <a:effectLst/>
                <a:latin typeface="Arial"/>
                <a:ea typeface="+mn-ea"/>
                <a:cs typeface="Arial"/>
              </a:rPr>
              <a:t>2</a:t>
            </a:r>
            <a:r>
              <a:rPr lang="en-US" sz="1200" kern="1200" baseline="0" dirty="0">
                <a:solidFill>
                  <a:schemeClr val="tx1"/>
                </a:solidFill>
                <a:effectLst/>
                <a:latin typeface="Arial"/>
                <a:ea typeface="+mn-ea"/>
                <a:cs typeface="Arial"/>
              </a:rPr>
              <a:t> Office of Surface Mining Reclamation and Enforcement, </a:t>
            </a:r>
            <a:r>
              <a:rPr lang="en-US" sz="1200" u="sng" kern="1200" baseline="0" dirty="0">
                <a:solidFill>
                  <a:schemeClr val="tx1"/>
                </a:solidFill>
                <a:effectLst/>
                <a:latin typeface="Arial"/>
                <a:ea typeface="+mn-ea"/>
                <a:cs typeface="Arial"/>
                <a:hlinkClick r:id="rId4"/>
              </a:rPr>
              <a:t>http://www.osmre.gov/resources/annualReports.shtm</a:t>
            </a:r>
            <a:endParaRPr lang="en-US" sz="1200" kern="1200" baseline="0" dirty="0">
              <a:solidFill>
                <a:schemeClr val="tx1"/>
              </a:solidFill>
              <a:effectLst/>
              <a:latin typeface="Arial"/>
              <a:ea typeface="+mn-ea"/>
              <a:cs typeface="Arial"/>
            </a:endParaRPr>
          </a:p>
          <a:p>
            <a:r>
              <a:rPr lang="en-US" sz="1200" kern="1200" baseline="30000" dirty="0">
                <a:solidFill>
                  <a:schemeClr val="tx1"/>
                </a:solidFill>
                <a:effectLst/>
                <a:latin typeface="Arial"/>
                <a:ea typeface="+mn-ea"/>
                <a:cs typeface="Arial"/>
              </a:rPr>
              <a:t>3</a:t>
            </a:r>
            <a:r>
              <a:rPr lang="en-US" sz="1200" kern="1200" baseline="0" dirty="0">
                <a:solidFill>
                  <a:schemeClr val="tx1"/>
                </a:solidFill>
                <a:effectLst/>
                <a:latin typeface="Arial"/>
                <a:ea typeface="+mn-ea"/>
                <a:cs typeface="Arial"/>
              </a:rPr>
              <a:t> Office of Surface Mining Reclamation and Enforcement, </a:t>
            </a:r>
            <a:r>
              <a:rPr lang="en-US" sz="1200" u="sng" kern="1200" baseline="0" dirty="0">
                <a:solidFill>
                  <a:schemeClr val="tx1"/>
                </a:solidFill>
                <a:effectLst/>
                <a:latin typeface="Arial"/>
                <a:ea typeface="+mn-ea"/>
                <a:cs typeface="Arial"/>
                <a:hlinkClick r:id="rId5"/>
              </a:rPr>
              <a:t>http://www.osmre.gov/programs.shtm</a:t>
            </a:r>
            <a:endParaRPr lang="en-US" sz="1200" kern="1200" baseline="0" dirty="0">
              <a:solidFill>
                <a:schemeClr val="tx1"/>
              </a:solidFill>
              <a:effectLst/>
              <a:latin typeface="Arial"/>
              <a:ea typeface="+mn-ea"/>
              <a:cs typeface="Arial"/>
            </a:endParaRPr>
          </a:p>
          <a:p>
            <a:r>
              <a:rPr lang="en-US" sz="1200" kern="1200" baseline="0" dirty="0">
                <a:solidFill>
                  <a:schemeClr val="tx1"/>
                </a:solidFill>
                <a:effectLst/>
                <a:latin typeface="Arial"/>
                <a:ea typeface="+mn-ea"/>
                <a:cs typeface="Arial"/>
              </a:rPr>
              <a:t> </a:t>
            </a:r>
          </a:p>
          <a:p>
            <a:r>
              <a:rPr lang="en-US" dirty="0"/>
              <a:t> </a:t>
            </a:r>
          </a:p>
        </p:txBody>
      </p:sp>
      <p:sp>
        <p:nvSpPr>
          <p:cNvPr id="4" name="Slide Number Placeholder 3"/>
          <p:cNvSpPr>
            <a:spLocks noGrp="1"/>
          </p:cNvSpPr>
          <p:nvPr>
            <p:ph type="sldNum" sz="quarter" idx="10"/>
          </p:nvPr>
        </p:nvSpPr>
        <p:spPr/>
        <p:txBody>
          <a:bodyPr/>
          <a:lstStyle/>
          <a:p>
            <a:fld id="{C2839342-7B69-486E-ADA9-A92403BBE980}" type="slidenum">
              <a:rPr lang="en-US" smtClean="0"/>
              <a:t>28</a:t>
            </a:fld>
            <a:endParaRPr lang="en-US"/>
          </a:p>
        </p:txBody>
      </p:sp>
    </p:spTree>
    <p:extLst>
      <p:ext uri="{BB962C8B-B14F-4D97-AF65-F5344CB8AC3E}">
        <p14:creationId xmlns:p14="http://schemas.microsoft.com/office/powerpoint/2010/main" val="393833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39</a:t>
            </a:fld>
            <a:endParaRPr lang="en-US"/>
          </a:p>
        </p:txBody>
      </p:sp>
    </p:spTree>
    <p:extLst>
      <p:ext uri="{BB962C8B-B14F-4D97-AF65-F5344CB8AC3E}">
        <p14:creationId xmlns:p14="http://schemas.microsoft.com/office/powerpoint/2010/main" val="20075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a:t>
            </a:fld>
            <a:endParaRPr lang="en-US"/>
          </a:p>
        </p:txBody>
      </p:sp>
    </p:spTree>
    <p:extLst>
      <p:ext uri="{BB962C8B-B14F-4D97-AF65-F5344CB8AC3E}">
        <p14:creationId xmlns:p14="http://schemas.microsoft.com/office/powerpoint/2010/main" val="250686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3</a:t>
            </a:fld>
            <a:endParaRPr lang="en-US"/>
          </a:p>
        </p:txBody>
      </p:sp>
    </p:spTree>
    <p:extLst>
      <p:ext uri="{BB962C8B-B14F-4D97-AF65-F5344CB8AC3E}">
        <p14:creationId xmlns:p14="http://schemas.microsoft.com/office/powerpoint/2010/main" val="80222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a:solidFill>
                  <a:schemeClr val="tx1">
                    <a:lumMod val="65000"/>
                    <a:lumOff val="35000"/>
                  </a:schemeClr>
                </a:solidFill>
                <a:latin typeface="Arial"/>
                <a:cs typeface="Arial"/>
              </a:rPr>
              <a:t>1</a:t>
            </a:r>
            <a:r>
              <a:rPr lang="en-US" sz="1200" dirty="0">
                <a:solidFill>
                  <a:schemeClr val="tx1">
                    <a:lumMod val="65000"/>
                    <a:lumOff val="35000"/>
                  </a:schemeClr>
                </a:solidFill>
                <a:latin typeface="Arial"/>
                <a:cs typeface="Arial"/>
              </a:rPr>
              <a:t> Source: Based on Mine Safety &amp; Health Administration (MSHA) 2019 employment data and 2012 IMPLAN economic multipliers.</a:t>
            </a:r>
          </a:p>
          <a:p>
            <a:r>
              <a:rPr lang="en-US" sz="1200" baseline="30000" dirty="0">
                <a:solidFill>
                  <a:schemeClr val="tx1">
                    <a:lumMod val="65000"/>
                    <a:lumOff val="35000"/>
                  </a:schemeClr>
                </a:solidFill>
                <a:latin typeface="Arial"/>
                <a:cs typeface="Arial"/>
              </a:rPr>
              <a:t>2</a:t>
            </a:r>
            <a:r>
              <a:rPr lang="en-US" sz="1200" dirty="0">
                <a:solidFill>
                  <a:schemeClr val="tx1">
                    <a:lumMod val="65000"/>
                    <a:lumOff val="35000"/>
                  </a:schemeClr>
                </a:solidFill>
                <a:latin typeface="Arial"/>
                <a:cs typeface="Arial"/>
              </a:rPr>
              <a:t> Bureau of Labor Statistics, </a:t>
            </a:r>
            <a:r>
              <a:rPr lang="en-US" sz="1200" dirty="0">
                <a:solidFill>
                  <a:schemeClr val="tx1">
                    <a:lumMod val="65000"/>
                    <a:lumOff val="35000"/>
                  </a:schemeClr>
                </a:solidFill>
                <a:latin typeface="Arial"/>
                <a:cs typeface="Arial"/>
                <a:hlinkClick r:id="rId3"/>
              </a:rPr>
              <a:t>http://www.bls.gov/cew/</a:t>
            </a:r>
            <a:r>
              <a:rPr lang="en-US" sz="1200" dirty="0">
                <a:solidFill>
                  <a:schemeClr val="tx1">
                    <a:lumMod val="65000"/>
                    <a:lumOff val="35000"/>
                  </a:schemeClr>
                </a:solidFill>
                <a:latin typeface="Arial"/>
                <a:cs typeface="Arial"/>
              </a:rPr>
              <a:t> </a:t>
            </a:r>
          </a:p>
          <a:p>
            <a:r>
              <a:rPr lang="en-US" sz="1200" baseline="30000" dirty="0">
                <a:solidFill>
                  <a:srgbClr val="595959"/>
                </a:solidFill>
                <a:latin typeface="Arial"/>
                <a:cs typeface="Arial"/>
              </a:rPr>
              <a:t>3</a:t>
            </a:r>
            <a:r>
              <a:rPr lang="en-US" sz="1200" dirty="0">
                <a:solidFill>
                  <a:srgbClr val="595959"/>
                </a:solidFill>
                <a:latin typeface="Arial"/>
                <a:cs typeface="Arial"/>
              </a:rPr>
              <a:t> Mineral Information Institute, http://mineralseducationcoalition.org/mining-minerals-information/mining-mineral-statistics/</a:t>
            </a: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4</a:t>
            </a:fld>
            <a:endParaRPr lang="en-US"/>
          </a:p>
        </p:txBody>
      </p:sp>
    </p:spTree>
    <p:extLst>
      <p:ext uri="{BB962C8B-B14F-4D97-AF65-F5344CB8AC3E}">
        <p14:creationId xmlns:p14="http://schemas.microsoft.com/office/powerpoint/2010/main" val="154762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6</a:t>
            </a:fld>
            <a:endParaRPr lang="en-US"/>
          </a:p>
        </p:txBody>
      </p:sp>
    </p:spTree>
    <p:extLst>
      <p:ext uri="{BB962C8B-B14F-4D97-AF65-F5344CB8AC3E}">
        <p14:creationId xmlns:p14="http://schemas.microsoft.com/office/powerpoint/2010/main" val="133629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7</a:t>
            </a:fld>
            <a:endParaRPr lang="en-US"/>
          </a:p>
        </p:txBody>
      </p:sp>
    </p:spTree>
    <p:extLst>
      <p:ext uri="{BB962C8B-B14F-4D97-AF65-F5344CB8AC3E}">
        <p14:creationId xmlns:p14="http://schemas.microsoft.com/office/powerpoint/2010/main" val="394923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15</a:t>
            </a:fld>
            <a:endParaRPr lang="en-US"/>
          </a:p>
        </p:txBody>
      </p:sp>
    </p:spTree>
    <p:extLst>
      <p:ext uri="{BB962C8B-B14F-4D97-AF65-F5344CB8AC3E}">
        <p14:creationId xmlns:p14="http://schemas.microsoft.com/office/powerpoint/2010/main" val="178182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a:solidFill>
                  <a:schemeClr val="tx1">
                    <a:lumMod val="65000"/>
                    <a:lumOff val="35000"/>
                  </a:schemeClr>
                </a:solidFill>
                <a:latin typeface="Arial"/>
                <a:cs typeface="Arial"/>
              </a:rPr>
              <a:t>1</a:t>
            </a:r>
            <a:r>
              <a:rPr lang="en-US" sz="1200" dirty="0">
                <a:solidFill>
                  <a:schemeClr val="tx1">
                    <a:lumMod val="65000"/>
                    <a:lumOff val="35000"/>
                  </a:schemeClr>
                </a:solidFill>
                <a:latin typeface="Arial"/>
                <a:cs typeface="Arial"/>
              </a:rPr>
              <a:t> World Bank, https://www.worldbank.org/en/topic/extractiveindustries/brief/climate-smart-mining-minerals-for-climate-action </a:t>
            </a:r>
          </a:p>
          <a:p>
            <a:r>
              <a:rPr lang="en-US" sz="1200" baseline="30000" dirty="0">
                <a:solidFill>
                  <a:schemeClr val="tx1">
                    <a:lumMod val="65000"/>
                    <a:lumOff val="35000"/>
                  </a:schemeClr>
                </a:solidFill>
                <a:latin typeface="Arial"/>
                <a:cs typeface="Arial"/>
              </a:rPr>
              <a:t>2</a:t>
            </a:r>
            <a:r>
              <a:rPr lang="en-US" sz="1200" dirty="0">
                <a:solidFill>
                  <a:schemeClr val="tx1">
                    <a:lumMod val="65000"/>
                    <a:lumOff val="35000"/>
                  </a:schemeClr>
                </a:solidFill>
                <a:latin typeface="Arial"/>
                <a:cs typeface="Arial"/>
              </a:rPr>
              <a:t> American Museum of Natural History, </a:t>
            </a:r>
            <a:r>
              <a:rPr lang="en-US" sz="1200" dirty="0">
                <a:solidFill>
                  <a:schemeClr val="tx1">
                    <a:lumMod val="65000"/>
                    <a:lumOff val="35000"/>
                  </a:schemeClr>
                </a:solidFill>
                <a:latin typeface="Arial"/>
                <a:cs typeface="Arial"/>
                <a:hlinkClick r:id="rId3"/>
              </a:rPr>
              <a:t>http://www.amnh.org/exhibitions/gold/incomparable-gold/gold-properties</a:t>
            </a:r>
            <a:r>
              <a:rPr lang="en-US" sz="1200" dirty="0">
                <a:solidFill>
                  <a:schemeClr val="tx1">
                    <a:lumMod val="65000"/>
                    <a:lumOff val="35000"/>
                  </a:schemeClr>
                </a:solidFill>
                <a:latin typeface="Arial"/>
                <a:cs typeface="Arial"/>
              </a:rPr>
              <a:t> </a:t>
            </a:r>
          </a:p>
          <a:p>
            <a:r>
              <a:rPr lang="en-US" sz="1200" baseline="30000" dirty="0">
                <a:solidFill>
                  <a:schemeClr val="tx1">
                    <a:lumMod val="65000"/>
                    <a:lumOff val="35000"/>
                  </a:schemeClr>
                </a:solidFill>
                <a:latin typeface="Arial"/>
                <a:cs typeface="Arial"/>
              </a:rPr>
              <a:t>3</a:t>
            </a:r>
            <a:r>
              <a:rPr lang="en-US" sz="1200" dirty="0">
                <a:solidFill>
                  <a:schemeClr val="tx1">
                    <a:lumMod val="65000"/>
                    <a:lumOff val="35000"/>
                  </a:schemeClr>
                </a:solidFill>
                <a:latin typeface="Arial"/>
                <a:cs typeface="Arial"/>
              </a:rPr>
              <a:t> Mine-Engineer.com, </a:t>
            </a:r>
            <a:r>
              <a:rPr lang="en-US" sz="1200" dirty="0">
                <a:solidFill>
                  <a:schemeClr val="tx1">
                    <a:lumMod val="65000"/>
                    <a:lumOff val="35000"/>
                  </a:schemeClr>
                </a:solidFill>
                <a:latin typeface="Arial"/>
                <a:cs typeface="Arial"/>
                <a:hlinkClick r:id="rId4"/>
              </a:rPr>
              <a:t>http://mine-engineer.com/mining/minerals_Computer2.htm</a:t>
            </a:r>
            <a:endParaRPr lang="en-US" sz="1200" dirty="0">
              <a:solidFill>
                <a:schemeClr val="tx1">
                  <a:lumMod val="65000"/>
                  <a:lumOff val="35000"/>
                </a:schemeClr>
              </a:solidFill>
              <a:latin typeface="Arial"/>
              <a:cs typeface="Arial"/>
            </a:endParaRPr>
          </a:p>
          <a:p>
            <a:r>
              <a:rPr lang="en-US" sz="1200" dirty="0">
                <a:solidFill>
                  <a:schemeClr val="tx1">
                    <a:lumMod val="65000"/>
                    <a:lumOff val="35000"/>
                  </a:schemeClr>
                </a:solidFill>
                <a:latin typeface="Arial"/>
                <a:cs typeface="Arial"/>
              </a:rPr>
              <a:t>4 SecureMetals.com, </a:t>
            </a:r>
            <a:r>
              <a:rPr lang="en-US" sz="1200" dirty="0">
                <a:solidFill>
                  <a:schemeClr val="tx1">
                    <a:lumMod val="65000"/>
                    <a:lumOff val="35000"/>
                  </a:schemeClr>
                </a:solidFill>
                <a:latin typeface="Arial"/>
                <a:cs typeface="Arial"/>
                <a:hlinkClick r:id="rId5"/>
              </a:rPr>
              <a:t>http://www.securemetals.com/metals/platinum/</a:t>
            </a:r>
            <a:r>
              <a:rPr lang="en-US" sz="1200" dirty="0">
                <a:solidFill>
                  <a:schemeClr val="tx1">
                    <a:lumMod val="65000"/>
                    <a:lumOff val="35000"/>
                  </a:schemeClr>
                </a:solidFill>
                <a:latin typeface="Arial"/>
                <a:cs typeface="Arial"/>
              </a:rPr>
              <a:t>    </a:t>
            </a:r>
          </a:p>
          <a:p>
            <a:r>
              <a:rPr lang="en-US" sz="1200" dirty="0">
                <a:solidFill>
                  <a:schemeClr val="tx1">
                    <a:lumMod val="65000"/>
                    <a:lumOff val="35000"/>
                  </a:schemeClr>
                </a:solidFill>
                <a:latin typeface="Arial"/>
                <a:cs typeface="Arial"/>
              </a:rPr>
              <a:t> </a:t>
            </a: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16</a:t>
            </a:fld>
            <a:endParaRPr lang="en-US"/>
          </a:p>
        </p:txBody>
      </p:sp>
    </p:spTree>
    <p:extLst>
      <p:ext uri="{BB962C8B-B14F-4D97-AF65-F5344CB8AC3E}">
        <p14:creationId xmlns:p14="http://schemas.microsoft.com/office/powerpoint/2010/main" val="3179701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a:solidFill>
                  <a:srgbClr val="595959"/>
                </a:solidFill>
                <a:latin typeface="Arial"/>
                <a:cs typeface="Arial"/>
              </a:rPr>
              <a:t>1</a:t>
            </a:r>
            <a:r>
              <a:rPr lang="en-US" sz="1200" dirty="0">
                <a:solidFill>
                  <a:srgbClr val="595959"/>
                </a:solidFill>
                <a:latin typeface="Arial"/>
                <a:cs typeface="Arial"/>
              </a:rPr>
              <a:t> Based on Mine Safety &amp; Health Administration (MSHA) 2019 preliminary employment data and 2012 IMPLAN economic multipliers, and includes those involved in the transportation of coal and minerals, and support activities. </a:t>
            </a:r>
          </a:p>
          <a:p>
            <a:r>
              <a:rPr lang="en-US" sz="1200" baseline="30000" dirty="0">
                <a:solidFill>
                  <a:srgbClr val="595959"/>
                </a:solidFill>
                <a:latin typeface="Arial"/>
                <a:cs typeface="Arial"/>
              </a:rPr>
              <a:t>2</a:t>
            </a:r>
            <a:r>
              <a:rPr lang="en-US" sz="1200" dirty="0">
                <a:solidFill>
                  <a:srgbClr val="595959"/>
                </a:solidFill>
                <a:latin typeface="Arial"/>
                <a:cs typeface="Arial"/>
              </a:rPr>
              <a:t> Based on Mine Safety &amp; Health Administration (MSHA) 2015 employment data and 2012 IMPLAN economic multipliers.</a:t>
            </a:r>
          </a:p>
          <a:p>
            <a:r>
              <a:rPr lang="en-US" sz="1200" baseline="30000" dirty="0">
                <a:solidFill>
                  <a:srgbClr val="595959"/>
                </a:solidFill>
                <a:latin typeface="Arial"/>
                <a:cs typeface="Arial"/>
              </a:rPr>
              <a:t>3</a:t>
            </a:r>
            <a:r>
              <a:rPr lang="en-US" sz="1200" dirty="0">
                <a:solidFill>
                  <a:srgbClr val="595959"/>
                </a:solidFill>
                <a:latin typeface="Arial"/>
                <a:cs typeface="Arial"/>
              </a:rPr>
              <a:t> Economic Contributions of Mining, http://nma.org/pdf/fact_sheets/ecm.pdf </a:t>
            </a:r>
          </a:p>
          <a:p>
            <a:r>
              <a:rPr lang="en-US" sz="1200" baseline="30000" dirty="0">
                <a:solidFill>
                  <a:srgbClr val="595959"/>
                </a:solidFill>
                <a:latin typeface="Arial"/>
                <a:cs typeface="Arial"/>
              </a:rPr>
              <a:t>4</a:t>
            </a:r>
            <a:r>
              <a:rPr lang="en-US" sz="1200" dirty="0">
                <a:solidFill>
                  <a:srgbClr val="595959"/>
                </a:solidFill>
                <a:latin typeface="Arial"/>
                <a:cs typeface="Arial"/>
              </a:rPr>
              <a:t> Ibid.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solidFill>
                  <a:srgbClr val="595959"/>
                </a:solidFill>
                <a:latin typeface="Arial"/>
                <a:cs typeface="Arial"/>
              </a:rPr>
              <a:t>5</a:t>
            </a:r>
            <a:r>
              <a:rPr lang="en-US" sz="1200" dirty="0">
                <a:solidFill>
                  <a:srgbClr val="595959"/>
                </a:solidFill>
                <a:latin typeface="Arial"/>
                <a:cs typeface="Arial"/>
              </a:rPr>
              <a:t> Ibid.</a:t>
            </a:r>
          </a:p>
          <a:p>
            <a:endParaRPr lang="en-US" sz="1200" dirty="0">
              <a:solidFill>
                <a:srgbClr val="595959"/>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17</a:t>
            </a:fld>
            <a:endParaRPr lang="en-US"/>
          </a:p>
        </p:txBody>
      </p:sp>
    </p:spTree>
    <p:extLst>
      <p:ext uri="{BB962C8B-B14F-4D97-AF65-F5344CB8AC3E}">
        <p14:creationId xmlns:p14="http://schemas.microsoft.com/office/powerpoint/2010/main" val="91989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ooter Placeholder 1"/>
          <p:cNvSpPr>
            <a:spLocks noGrp="1"/>
          </p:cNvSpPr>
          <p:nvPr>
            <p:ph type="ftr" sz="quarter" idx="3"/>
          </p:nvPr>
        </p:nvSpPr>
        <p:spPr>
          <a:xfrm>
            <a:off x="588204" y="6182567"/>
            <a:ext cx="11155368" cy="365125"/>
          </a:xfrm>
          <a:prstGeom prst="rect">
            <a:avLst/>
          </a:prstGeom>
        </p:spPr>
        <p:txBody>
          <a:bodyPr/>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131126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ooter Placeholder 1"/>
          <p:cNvSpPr>
            <a:spLocks noGrp="1"/>
          </p:cNvSpPr>
          <p:nvPr>
            <p:ph type="ftr" sz="quarter" idx="3"/>
          </p:nvPr>
        </p:nvSpPr>
        <p:spPr>
          <a:xfrm>
            <a:off x="588204" y="6182567"/>
            <a:ext cx="11155368" cy="365125"/>
          </a:xfrm>
          <a:prstGeom prst="rect">
            <a:avLst/>
          </a:prstGeom>
        </p:spPr>
        <p:txBody>
          <a:bodyPr/>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104344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Footer Placeholder 1"/>
          <p:cNvSpPr>
            <a:spLocks noGrp="1"/>
          </p:cNvSpPr>
          <p:nvPr>
            <p:ph type="ftr" sz="quarter" idx="3"/>
          </p:nvPr>
        </p:nvSpPr>
        <p:spPr>
          <a:xfrm>
            <a:off x="588204" y="6182567"/>
            <a:ext cx="11155368" cy="365125"/>
          </a:xfrm>
          <a:prstGeom prst="rect">
            <a:avLst/>
          </a:prstGeom>
        </p:spPr>
        <p:txBody>
          <a:bodyPr/>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347344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1"/>
          <p:cNvSpPr>
            <a:spLocks noGrp="1"/>
          </p:cNvSpPr>
          <p:nvPr>
            <p:ph type="ftr" sz="quarter" idx="3"/>
          </p:nvPr>
        </p:nvSpPr>
        <p:spPr>
          <a:xfrm>
            <a:off x="588204" y="6182567"/>
            <a:ext cx="11155368" cy="365125"/>
          </a:xfrm>
          <a:prstGeom prst="rect">
            <a:avLst/>
          </a:prstGeom>
        </p:spPr>
        <p:txBody>
          <a:bodyPr/>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87861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1"/>
          <p:cNvSpPr>
            <a:spLocks noGrp="1"/>
          </p:cNvSpPr>
          <p:nvPr>
            <p:ph type="ftr" sz="quarter" idx="3"/>
          </p:nvPr>
        </p:nvSpPr>
        <p:spPr>
          <a:xfrm>
            <a:off x="627393" y="6182567"/>
            <a:ext cx="11155368" cy="365125"/>
          </a:xfrm>
          <a:prstGeom prst="rect">
            <a:avLst/>
          </a:prstGeom>
        </p:spPr>
        <p:txBody>
          <a:bodyPr/>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4021356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1"/>
          <p:cNvSpPr>
            <a:spLocks noGrp="1"/>
          </p:cNvSpPr>
          <p:nvPr>
            <p:ph type="ftr" sz="quarter" idx="3"/>
          </p:nvPr>
        </p:nvSpPr>
        <p:spPr>
          <a:xfrm>
            <a:off x="588204" y="6182567"/>
            <a:ext cx="11155368" cy="365125"/>
          </a:xfrm>
          <a:prstGeom prst="rect">
            <a:avLst/>
          </a:prstGeom>
        </p:spPr>
        <p:txBody>
          <a:bodyPr lIns="91438" tIns="45719" rIns="91438" bIns="45719"/>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1960428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388" y="395983"/>
            <a:ext cx="11457955" cy="6076277"/>
          </a:xfrm>
          <a:prstGeom prst="rect">
            <a:avLst/>
          </a:prstGeom>
          <a:solidFill>
            <a:srgbClr val="446BB4"/>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a:p>
        </p:txBody>
      </p:sp>
      <p:sp>
        <p:nvSpPr>
          <p:cNvPr id="2" name="Title 1"/>
          <p:cNvSpPr>
            <a:spLocks noGrp="1"/>
          </p:cNvSpPr>
          <p:nvPr>
            <p:ph type="ctrTitle" idx="4294967295"/>
          </p:nvPr>
        </p:nvSpPr>
        <p:spPr>
          <a:xfrm>
            <a:off x="595344" y="2146448"/>
            <a:ext cx="9144000" cy="2387600"/>
          </a:xfrm>
          <a:prstGeom prst="rect">
            <a:avLst/>
          </a:prstGeom>
        </p:spPr>
        <p:txBody>
          <a:bodyPr lIns="91438" tIns="45719" rIns="91438" bIns="45719" anchor="ctr">
            <a:normAutofit/>
          </a:bodyPr>
          <a:lstStyle/>
          <a:p>
            <a:pPr algn="l">
              <a:lnSpc>
                <a:spcPct val="100000"/>
              </a:lnSpc>
            </a:pPr>
            <a:r>
              <a:rPr lang="en-US" sz="8000" dirty="0">
                <a:solidFill>
                  <a:schemeClr val="bg1"/>
                </a:solidFill>
                <a:latin typeface="Arial"/>
                <a:cs typeface="Arial"/>
              </a:rPr>
              <a:t>Mining 2020</a:t>
            </a:r>
            <a:br>
              <a:rPr lang="en-US" b="1" dirty="0">
                <a:solidFill>
                  <a:schemeClr val="bg1"/>
                </a:solidFill>
                <a:latin typeface="Arial"/>
                <a:cs typeface="Arial"/>
              </a:rPr>
            </a:br>
            <a:r>
              <a:rPr lang="en-US" sz="3600" b="1" dirty="0">
                <a:solidFill>
                  <a:srgbClr val="CBE9F2"/>
                </a:solidFill>
                <a:latin typeface="Arial"/>
                <a:cs typeface="Arial"/>
              </a:rPr>
              <a:t>Industry Overview</a:t>
            </a:r>
          </a:p>
        </p:txBody>
      </p:sp>
      <p:pic>
        <p:nvPicPr>
          <p:cNvPr id="8" name="Picture 7"/>
          <p:cNvPicPr>
            <a:picLocks noChangeAspect="1"/>
          </p:cNvPicPr>
          <p:nvPr/>
        </p:nvPicPr>
        <p:blipFill>
          <a:blip r:embed="rId3"/>
          <a:stretch>
            <a:fillRect/>
          </a:stretch>
        </p:blipFill>
        <p:spPr>
          <a:xfrm>
            <a:off x="684893" y="5678123"/>
            <a:ext cx="1595772" cy="460043"/>
          </a:xfrm>
          <a:prstGeom prst="rect">
            <a:avLst/>
          </a:prstGeom>
        </p:spPr>
      </p:pic>
      <p:pic>
        <p:nvPicPr>
          <p:cNvPr id="10" name="Picture 9"/>
          <p:cNvPicPr>
            <a:picLocks noChangeAspect="1"/>
          </p:cNvPicPr>
          <p:nvPr/>
        </p:nvPicPr>
        <p:blipFill>
          <a:blip r:embed="rId4"/>
          <a:stretch>
            <a:fillRect/>
          </a:stretch>
        </p:blipFill>
        <p:spPr>
          <a:xfrm>
            <a:off x="666620" y="720336"/>
            <a:ext cx="3784600" cy="228600"/>
          </a:xfrm>
          <a:prstGeom prst="rect">
            <a:avLst/>
          </a:prstGeom>
        </p:spPr>
      </p:pic>
    </p:spTree>
    <p:extLst>
      <p:ext uri="{BB962C8B-B14F-4D97-AF65-F5344CB8AC3E}">
        <p14:creationId xmlns:p14="http://schemas.microsoft.com/office/powerpoint/2010/main" val="4201135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t>
            </a:r>
            <a:r>
              <a:rPr lang="de-DE" dirty="0" err="1">
                <a:solidFill>
                  <a:schemeClr val="tx1">
                    <a:lumMod val="65000"/>
                    <a:lumOff val="35000"/>
                  </a:schemeClr>
                </a:solidFill>
              </a:rPr>
              <a:t>Association</a:t>
            </a:r>
            <a:r>
              <a:rPr lang="de-DE" dirty="0">
                <a:solidFill>
                  <a:schemeClr val="tx1">
                    <a:lumMod val="65000"/>
                    <a:lumOff val="35000"/>
                  </a:schemeClr>
                </a:solidFill>
              </a:rPr>
              <a:t> | Mining 2017 </a:t>
            </a:r>
            <a:r>
              <a:rPr lang="de-DE" dirty="0" err="1">
                <a:solidFill>
                  <a:schemeClr val="tx1">
                    <a:lumMod val="65000"/>
                    <a:lumOff val="35000"/>
                  </a:schemeClr>
                </a:solidFill>
              </a:rPr>
              <a:t>Industry</a:t>
            </a:r>
            <a:r>
              <a:rPr lang="de-DE" dirty="0">
                <a:solidFill>
                  <a:schemeClr val="tx1">
                    <a:lumMod val="65000"/>
                    <a:lumOff val="35000"/>
                  </a:schemeClr>
                </a:solidFill>
              </a:rPr>
              <a:t> </a:t>
            </a:r>
            <a:r>
              <a:rPr lang="de-DE" dirty="0" err="1">
                <a:solidFill>
                  <a:schemeClr val="tx1">
                    <a:lumMod val="65000"/>
                    <a:lumOff val="35000"/>
                  </a:schemeClr>
                </a:solidFill>
              </a:rPr>
              <a:t>Overview</a:t>
            </a:r>
            <a:r>
              <a:rPr lang="de-DE" dirty="0">
                <a:solidFill>
                  <a:schemeClr val="tx1">
                    <a:lumMod val="65000"/>
                    <a:lumOff val="35000"/>
                  </a:schemeClr>
                </a:solidFill>
              </a:rPr>
              <a:t> | </a:t>
            </a:r>
            <a:fld id="{08ECA5DB-7D9D-4D66-9A15-515CE9E62021}" type="slidenum">
              <a:rPr lang="de-DE" smtClean="0">
                <a:solidFill>
                  <a:schemeClr val="tx1">
                    <a:lumMod val="65000"/>
                    <a:lumOff val="35000"/>
                  </a:schemeClr>
                </a:solidFill>
              </a:rPr>
              <a:pPr algn="r"/>
              <a:t>10</a:t>
            </a:fld>
            <a:endParaRPr lang="de-DE" dirty="0">
              <a:solidFill>
                <a:schemeClr val="tx1">
                  <a:lumMod val="65000"/>
                  <a:lumOff val="35000"/>
                </a:schemeClr>
              </a:solidFill>
            </a:endParaRPr>
          </a:p>
        </p:txBody>
      </p:sp>
      <p:cxnSp>
        <p:nvCxnSpPr>
          <p:cNvPr id="7" name="Straight Connector 6"/>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405819" y="445333"/>
            <a:ext cx="11244176" cy="995487"/>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5481C1"/>
                </a:solidFill>
                <a:latin typeface="Arial"/>
                <a:cs typeface="Arial"/>
              </a:rPr>
              <a:t>Minerals: Production Statistics of Selected Minerals </a:t>
            </a:r>
            <a:r>
              <a:rPr lang="en-US" sz="2400" dirty="0">
                <a:solidFill>
                  <a:srgbClr val="5481C1"/>
                </a:solidFill>
                <a:latin typeface="Arial"/>
                <a:cs typeface="Arial"/>
              </a:rPr>
              <a:t>2014–2019 (cont’d)</a:t>
            </a:r>
          </a:p>
        </p:txBody>
      </p:sp>
      <p:sp>
        <p:nvSpPr>
          <p:cNvPr id="8" name="Footer Placeholder 1"/>
          <p:cNvSpPr txBox="1">
            <a:spLocks/>
          </p:cNvSpPr>
          <p:nvPr/>
        </p:nvSpPr>
        <p:spPr>
          <a:xfrm>
            <a:off x="740604" y="6296719"/>
            <a:ext cx="11155368" cy="365125"/>
          </a:xfrm>
          <a:prstGeom prst="rect">
            <a:avLst/>
          </a:prstGeom>
          <a:solidFill>
            <a:schemeClr val="bg1"/>
          </a:solidFill>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10</a:t>
            </a:fld>
            <a:endParaRPr lang="de-DE" dirty="0">
              <a:solidFill>
                <a:schemeClr val="tx1">
                  <a:lumMod val="65000"/>
                  <a:lumOff val="35000"/>
                </a:schemeClr>
              </a:solidFill>
            </a:endParaRPr>
          </a:p>
        </p:txBody>
      </p:sp>
      <p:pic>
        <p:nvPicPr>
          <p:cNvPr id="5" name="Picture 4" descr="A screenshot of a cell phone&#10;&#10;Description automatically generated">
            <a:extLst>
              <a:ext uri="{FF2B5EF4-FFF2-40B4-BE49-F238E27FC236}">
                <a16:creationId xmlns:a16="http://schemas.microsoft.com/office/drawing/2014/main" id="{3FF2D16A-CA5D-47D6-9C25-24090F3EA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03" y="1593648"/>
            <a:ext cx="10678107" cy="4184184"/>
          </a:xfrm>
          <a:prstGeom prst="rect">
            <a:avLst/>
          </a:prstGeom>
        </p:spPr>
      </p:pic>
    </p:spTree>
    <p:extLst>
      <p:ext uri="{BB962C8B-B14F-4D97-AF65-F5344CB8AC3E}">
        <p14:creationId xmlns:p14="http://schemas.microsoft.com/office/powerpoint/2010/main" val="198530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74853" y="4889500"/>
            <a:ext cx="1625047" cy="830995"/>
          </a:xfrm>
          <a:prstGeom prst="rect">
            <a:avLst/>
          </a:prstGeom>
          <a:noFill/>
        </p:spPr>
        <p:txBody>
          <a:bodyPr wrap="square" lIns="91438" tIns="45719" rIns="91438" bIns="45719" rtlCol="0">
            <a:spAutoFit/>
          </a:bodyPr>
          <a:lstStyle/>
          <a:p>
            <a:r>
              <a:rPr lang="en-US" sz="1200" i="1" dirty="0">
                <a:solidFill>
                  <a:schemeClr val="tx1">
                    <a:lumMod val="65000"/>
                    <a:lumOff val="35000"/>
                  </a:schemeClr>
                </a:solidFill>
                <a:latin typeface="Arial"/>
                <a:cs typeface="Arial"/>
              </a:rPr>
              <a:t>Source: USGS Mineral Commodity Summaries 2020 edition</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11</a:t>
            </a:fld>
            <a:endParaRPr lang="de-DE" dirty="0">
              <a:solidFill>
                <a:schemeClr val="tx1">
                  <a:lumMod val="65000"/>
                  <a:lumOff val="35000"/>
                </a:schemeClr>
              </a:solidFill>
            </a:endParaRPr>
          </a:p>
        </p:txBody>
      </p:sp>
      <p:sp>
        <p:nvSpPr>
          <p:cNvPr id="7" name="Title 1"/>
          <p:cNvSpPr txBox="1">
            <a:spLocks/>
          </p:cNvSpPr>
          <p:nvPr/>
        </p:nvSpPr>
        <p:spPr>
          <a:xfrm>
            <a:off x="406487" y="445333"/>
            <a:ext cx="11244176" cy="611151"/>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5481C1"/>
                </a:solidFill>
                <a:latin typeface="Arial"/>
                <a:cs typeface="Arial"/>
              </a:rPr>
              <a:t>Minerals: U.S. Net Import Reliance</a:t>
            </a:r>
          </a:p>
        </p:txBody>
      </p:sp>
      <p:cxnSp>
        <p:nvCxnSpPr>
          <p:cNvPr id="6" name="Straight Connector 5"/>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screenshot of a cell phone&#10;&#10;Description automatically generated">
            <a:extLst>
              <a:ext uri="{FF2B5EF4-FFF2-40B4-BE49-F238E27FC236}">
                <a16:creationId xmlns:a16="http://schemas.microsoft.com/office/drawing/2014/main" id="{F226BA3C-6BBF-40F6-AC88-73DA9AB20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56" y="1289913"/>
            <a:ext cx="9166577" cy="4451957"/>
          </a:xfrm>
          <a:prstGeom prst="rect">
            <a:avLst/>
          </a:prstGeom>
        </p:spPr>
      </p:pic>
    </p:spTree>
    <p:extLst>
      <p:ext uri="{BB962C8B-B14F-4D97-AF65-F5344CB8AC3E}">
        <p14:creationId xmlns:p14="http://schemas.microsoft.com/office/powerpoint/2010/main" val="1826468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18428"/>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6" name="Title 4"/>
          <p:cNvSpPr>
            <a:spLocks noGrp="1"/>
          </p:cNvSpPr>
          <p:nvPr>
            <p:ph type="title" idx="4294967295"/>
          </p:nvPr>
        </p:nvSpPr>
        <p:spPr>
          <a:xfrm>
            <a:off x="2625932" y="2112852"/>
            <a:ext cx="6940136" cy="2852737"/>
          </a:xfrm>
          <a:prstGeom prst="rect">
            <a:avLst/>
          </a:prstGeom>
        </p:spPr>
        <p:txBody>
          <a:bodyPr lIns="91438" tIns="45719" rIns="91438" bIns="45719" anchor="ctr"/>
          <a:lstStyle/>
          <a:p>
            <a:pPr algn="ctr"/>
            <a:r>
              <a:rPr lang="en-US" b="1" dirty="0">
                <a:solidFill>
                  <a:schemeClr val="bg1"/>
                </a:solidFill>
                <a:latin typeface="Arial"/>
                <a:cs typeface="Arial"/>
              </a:rPr>
              <a:t>A Heavily </a:t>
            </a:r>
            <a:br>
              <a:rPr lang="en-US" b="1" dirty="0">
                <a:solidFill>
                  <a:schemeClr val="bg1"/>
                </a:solidFill>
                <a:latin typeface="Arial"/>
                <a:cs typeface="Arial"/>
              </a:rPr>
            </a:br>
            <a:r>
              <a:rPr lang="en-US" b="1" dirty="0">
                <a:solidFill>
                  <a:schemeClr val="bg1"/>
                </a:solidFill>
                <a:latin typeface="Arial"/>
                <a:cs typeface="Arial"/>
              </a:rPr>
              <a:t>Regulated Industry</a:t>
            </a:r>
          </a:p>
        </p:txBody>
      </p:sp>
      <p:pic>
        <p:nvPicPr>
          <p:cNvPr id="2" name="Picture 1"/>
          <p:cNvPicPr>
            <a:picLocks noChangeAspect="1"/>
          </p:cNvPicPr>
          <p:nvPr/>
        </p:nvPicPr>
        <p:blipFill>
          <a:blip r:embed="rId2"/>
          <a:stretch>
            <a:fillRect/>
          </a:stretch>
        </p:blipFill>
        <p:spPr>
          <a:xfrm>
            <a:off x="8128000" y="1206500"/>
            <a:ext cx="812800" cy="812800"/>
          </a:xfrm>
          <a:prstGeom prst="rect">
            <a:avLst/>
          </a:prstGeom>
        </p:spPr>
      </p:pic>
      <p:pic>
        <p:nvPicPr>
          <p:cNvPr id="8" name="Picture 7" descr="NMA_PPT_Icons_Overview_Regula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0" y="952500"/>
            <a:ext cx="1143000" cy="1143000"/>
          </a:xfrm>
          <a:prstGeom prst="rect">
            <a:avLst/>
          </a:prstGeom>
        </p:spPr>
      </p:pic>
    </p:spTree>
    <p:extLst>
      <p:ext uri="{BB962C8B-B14F-4D97-AF65-F5344CB8AC3E}">
        <p14:creationId xmlns:p14="http://schemas.microsoft.com/office/powerpoint/2010/main" val="389015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9187" y="431974"/>
            <a:ext cx="11331074" cy="1105393"/>
          </a:xfrm>
          <a:prstGeom prst="rect">
            <a:avLst/>
          </a:prstGeom>
        </p:spPr>
        <p:txBody>
          <a:bodyPr lIns="91438" tIns="45719" rIns="91438" bIns="4571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F18428"/>
                </a:solidFill>
                <a:latin typeface="Arial"/>
                <a:cs typeface="Arial"/>
              </a:rPr>
              <a:t>Major Laws Applicable to Coal and Mineral </a:t>
            </a:r>
          </a:p>
          <a:p>
            <a:r>
              <a:rPr lang="en-US" sz="3600" dirty="0">
                <a:solidFill>
                  <a:srgbClr val="F18428"/>
                </a:solidFill>
                <a:latin typeface="Arial"/>
                <a:cs typeface="Arial"/>
              </a:rPr>
              <a:t>Mining Operations</a:t>
            </a:r>
          </a:p>
        </p:txBody>
      </p:sp>
      <p:sp>
        <p:nvSpPr>
          <p:cNvPr id="5" name="Content Placeholder 2"/>
          <p:cNvSpPr txBox="1">
            <a:spLocks/>
          </p:cNvSpPr>
          <p:nvPr/>
        </p:nvSpPr>
        <p:spPr>
          <a:xfrm>
            <a:off x="430172" y="1623944"/>
            <a:ext cx="5358355" cy="4617948"/>
          </a:xfrm>
          <a:prstGeom prst="rect">
            <a:avLst/>
          </a:prstGeom>
        </p:spPr>
        <p:txBody>
          <a:bodyPr lIns="91438" tIns="45719" rIns="91438" bIns="45719">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en-US" sz="2000" b="1" dirty="0">
                <a:solidFill>
                  <a:srgbClr val="595959"/>
                </a:solidFill>
                <a:latin typeface="Arial"/>
                <a:cs typeface="Arial"/>
              </a:rPr>
              <a:t>Federal</a:t>
            </a:r>
          </a:p>
          <a:p>
            <a:pPr>
              <a:lnSpc>
                <a:spcPct val="110000"/>
              </a:lnSpc>
              <a:spcBef>
                <a:spcPts val="400"/>
              </a:spcBef>
            </a:pPr>
            <a:r>
              <a:rPr lang="en-US" sz="1600" dirty="0">
                <a:solidFill>
                  <a:srgbClr val="595959"/>
                </a:solidFill>
                <a:latin typeface="Arial"/>
                <a:cs typeface="Arial"/>
              </a:rPr>
              <a:t>Surface Mining Control and Reclamation Act</a:t>
            </a:r>
          </a:p>
          <a:p>
            <a:pPr>
              <a:lnSpc>
                <a:spcPct val="110000"/>
              </a:lnSpc>
              <a:spcBef>
                <a:spcPts val="400"/>
              </a:spcBef>
            </a:pPr>
            <a:r>
              <a:rPr lang="en-US" sz="1600" dirty="0">
                <a:solidFill>
                  <a:srgbClr val="595959"/>
                </a:solidFill>
                <a:latin typeface="Arial"/>
                <a:cs typeface="Arial"/>
              </a:rPr>
              <a:t>National Environmental Policy Act</a:t>
            </a:r>
          </a:p>
          <a:p>
            <a:pPr>
              <a:lnSpc>
                <a:spcPct val="110000"/>
              </a:lnSpc>
              <a:spcBef>
                <a:spcPts val="400"/>
              </a:spcBef>
            </a:pPr>
            <a:r>
              <a:rPr lang="en-US" sz="1600" dirty="0">
                <a:solidFill>
                  <a:srgbClr val="595959"/>
                </a:solidFill>
                <a:latin typeface="Arial"/>
                <a:cs typeface="Arial"/>
              </a:rPr>
              <a:t>Clean Water Act</a:t>
            </a:r>
          </a:p>
          <a:p>
            <a:pPr>
              <a:lnSpc>
                <a:spcPct val="110000"/>
              </a:lnSpc>
              <a:spcBef>
                <a:spcPts val="400"/>
              </a:spcBef>
            </a:pPr>
            <a:r>
              <a:rPr lang="en-US" sz="1600" dirty="0">
                <a:solidFill>
                  <a:srgbClr val="595959"/>
                </a:solidFill>
                <a:latin typeface="Arial"/>
                <a:cs typeface="Arial"/>
              </a:rPr>
              <a:t>Clean Air Act</a:t>
            </a:r>
          </a:p>
          <a:p>
            <a:pPr>
              <a:lnSpc>
                <a:spcPct val="110000"/>
              </a:lnSpc>
              <a:spcBef>
                <a:spcPts val="400"/>
              </a:spcBef>
            </a:pPr>
            <a:r>
              <a:rPr lang="en-US" sz="1600" dirty="0">
                <a:solidFill>
                  <a:srgbClr val="595959"/>
                </a:solidFill>
                <a:latin typeface="Arial"/>
                <a:cs typeface="Arial"/>
              </a:rPr>
              <a:t>Resource Conservation and Recovery Act</a:t>
            </a:r>
          </a:p>
          <a:p>
            <a:pPr>
              <a:lnSpc>
                <a:spcPct val="110000"/>
              </a:lnSpc>
              <a:spcBef>
                <a:spcPts val="400"/>
              </a:spcBef>
            </a:pPr>
            <a:r>
              <a:rPr lang="en-US" sz="1600" dirty="0">
                <a:solidFill>
                  <a:srgbClr val="595959"/>
                </a:solidFill>
                <a:latin typeface="Arial"/>
                <a:cs typeface="Arial"/>
              </a:rPr>
              <a:t>Superfund and Toxics Release Inventory</a:t>
            </a:r>
          </a:p>
          <a:p>
            <a:pPr>
              <a:lnSpc>
                <a:spcPct val="110000"/>
              </a:lnSpc>
              <a:spcBef>
                <a:spcPts val="400"/>
              </a:spcBef>
            </a:pPr>
            <a:r>
              <a:rPr lang="en-US" sz="1600" dirty="0">
                <a:solidFill>
                  <a:srgbClr val="595959"/>
                </a:solidFill>
                <a:latin typeface="Arial"/>
                <a:cs typeface="Arial"/>
              </a:rPr>
              <a:t>Endangered Species Act</a:t>
            </a:r>
          </a:p>
          <a:p>
            <a:pPr>
              <a:lnSpc>
                <a:spcPct val="110000"/>
              </a:lnSpc>
              <a:spcBef>
                <a:spcPts val="400"/>
              </a:spcBef>
            </a:pPr>
            <a:r>
              <a:rPr lang="en-US" sz="1600" dirty="0">
                <a:solidFill>
                  <a:srgbClr val="595959"/>
                </a:solidFill>
                <a:latin typeface="Arial"/>
                <a:cs typeface="Arial"/>
              </a:rPr>
              <a:t>National Historic Preservation Act</a:t>
            </a:r>
          </a:p>
          <a:p>
            <a:pPr>
              <a:lnSpc>
                <a:spcPct val="110000"/>
              </a:lnSpc>
              <a:spcBef>
                <a:spcPts val="400"/>
              </a:spcBef>
            </a:pPr>
            <a:r>
              <a:rPr lang="en-US" sz="1600" dirty="0">
                <a:solidFill>
                  <a:srgbClr val="595959"/>
                </a:solidFill>
                <a:latin typeface="Arial"/>
                <a:cs typeface="Arial"/>
              </a:rPr>
              <a:t>Federal Land Policy Management Act</a:t>
            </a:r>
          </a:p>
          <a:p>
            <a:pPr>
              <a:lnSpc>
                <a:spcPct val="110000"/>
              </a:lnSpc>
              <a:spcBef>
                <a:spcPts val="400"/>
              </a:spcBef>
            </a:pPr>
            <a:r>
              <a:rPr lang="en-US" sz="1600" dirty="0">
                <a:solidFill>
                  <a:srgbClr val="595959"/>
                </a:solidFill>
                <a:latin typeface="Arial"/>
                <a:cs typeface="Arial"/>
              </a:rPr>
              <a:t>National Forest Management Act</a:t>
            </a:r>
          </a:p>
          <a:p>
            <a:pPr>
              <a:lnSpc>
                <a:spcPct val="110000"/>
              </a:lnSpc>
              <a:spcBef>
                <a:spcPts val="400"/>
              </a:spcBef>
            </a:pPr>
            <a:r>
              <a:rPr lang="en-US" sz="1600" dirty="0">
                <a:solidFill>
                  <a:srgbClr val="595959"/>
                </a:solidFill>
                <a:latin typeface="Arial"/>
                <a:cs typeface="Arial"/>
              </a:rPr>
              <a:t>Antiquities Act</a:t>
            </a:r>
          </a:p>
        </p:txBody>
      </p:sp>
      <p:sp>
        <p:nvSpPr>
          <p:cNvPr id="7" name="Content Placeholder 2"/>
          <p:cNvSpPr txBox="1">
            <a:spLocks/>
          </p:cNvSpPr>
          <p:nvPr/>
        </p:nvSpPr>
        <p:spPr>
          <a:xfrm>
            <a:off x="6096001" y="1623944"/>
            <a:ext cx="5614737" cy="4617948"/>
          </a:xfrm>
          <a:prstGeom prst="rect">
            <a:avLst/>
          </a:prstGeom>
        </p:spPr>
        <p:txBody>
          <a:bodyPr lIns="91438" tIns="45719" rIns="91438" bIns="45719">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en-US" sz="2000" b="1" dirty="0">
                <a:solidFill>
                  <a:srgbClr val="595959"/>
                </a:solidFill>
                <a:latin typeface="Arial"/>
                <a:cs typeface="Arial"/>
              </a:rPr>
              <a:t>State</a:t>
            </a:r>
          </a:p>
          <a:p>
            <a:pPr>
              <a:lnSpc>
                <a:spcPct val="110000"/>
              </a:lnSpc>
              <a:spcBef>
                <a:spcPts val="400"/>
              </a:spcBef>
            </a:pPr>
            <a:r>
              <a:rPr lang="en-US" sz="1600" dirty="0">
                <a:solidFill>
                  <a:srgbClr val="595959"/>
                </a:solidFill>
                <a:latin typeface="Arial"/>
                <a:cs typeface="Arial"/>
              </a:rPr>
              <a:t>State environmental policy acts</a:t>
            </a:r>
          </a:p>
          <a:p>
            <a:pPr>
              <a:lnSpc>
                <a:spcPct val="110000"/>
              </a:lnSpc>
              <a:spcBef>
                <a:spcPts val="400"/>
              </a:spcBef>
            </a:pPr>
            <a:r>
              <a:rPr lang="en-US" sz="1600" dirty="0">
                <a:solidFill>
                  <a:srgbClr val="595959"/>
                </a:solidFill>
                <a:latin typeface="Arial"/>
                <a:cs typeface="Arial"/>
              </a:rPr>
              <a:t>State surface water discharge permits</a:t>
            </a:r>
          </a:p>
          <a:p>
            <a:pPr>
              <a:lnSpc>
                <a:spcPct val="110000"/>
              </a:lnSpc>
              <a:spcBef>
                <a:spcPts val="400"/>
              </a:spcBef>
            </a:pPr>
            <a:r>
              <a:rPr lang="en-US" sz="1600" dirty="0">
                <a:solidFill>
                  <a:srgbClr val="595959"/>
                </a:solidFill>
                <a:latin typeface="Arial"/>
                <a:cs typeface="Arial"/>
              </a:rPr>
              <a:t>State ground water protection laws or regulations</a:t>
            </a:r>
          </a:p>
          <a:p>
            <a:pPr>
              <a:lnSpc>
                <a:spcPct val="110000"/>
              </a:lnSpc>
              <a:spcBef>
                <a:spcPts val="400"/>
              </a:spcBef>
            </a:pPr>
            <a:r>
              <a:rPr lang="en-US" sz="1600" dirty="0">
                <a:solidFill>
                  <a:srgbClr val="595959"/>
                </a:solidFill>
                <a:latin typeface="Arial"/>
                <a:cs typeface="Arial"/>
              </a:rPr>
              <a:t>Storm water permits</a:t>
            </a:r>
          </a:p>
          <a:p>
            <a:pPr>
              <a:lnSpc>
                <a:spcPct val="110000"/>
              </a:lnSpc>
              <a:spcBef>
                <a:spcPts val="400"/>
              </a:spcBef>
            </a:pPr>
            <a:r>
              <a:rPr lang="en-US" sz="1600" dirty="0">
                <a:solidFill>
                  <a:srgbClr val="595959"/>
                </a:solidFill>
                <a:latin typeface="Arial"/>
                <a:cs typeface="Arial"/>
              </a:rPr>
              <a:t>Construction permits for dams or impoundments</a:t>
            </a:r>
          </a:p>
          <a:p>
            <a:pPr>
              <a:lnSpc>
                <a:spcPct val="110000"/>
              </a:lnSpc>
              <a:spcBef>
                <a:spcPts val="400"/>
              </a:spcBef>
            </a:pPr>
            <a:r>
              <a:rPr lang="en-US" sz="1600" dirty="0">
                <a:solidFill>
                  <a:srgbClr val="595959"/>
                </a:solidFill>
                <a:latin typeface="Arial"/>
                <a:cs typeface="Arial"/>
              </a:rPr>
              <a:t>Air quality permits</a:t>
            </a:r>
          </a:p>
          <a:p>
            <a:pPr>
              <a:lnSpc>
                <a:spcPct val="110000"/>
              </a:lnSpc>
              <a:spcBef>
                <a:spcPts val="400"/>
              </a:spcBef>
            </a:pPr>
            <a:r>
              <a:rPr lang="en-US" sz="1600" dirty="0">
                <a:solidFill>
                  <a:srgbClr val="595959"/>
                </a:solidFill>
                <a:latin typeface="Arial"/>
                <a:cs typeface="Arial"/>
              </a:rPr>
              <a:t>Solid waste disposal</a:t>
            </a:r>
          </a:p>
          <a:p>
            <a:pPr>
              <a:lnSpc>
                <a:spcPct val="110000"/>
              </a:lnSpc>
              <a:spcBef>
                <a:spcPts val="400"/>
              </a:spcBef>
            </a:pPr>
            <a:r>
              <a:rPr lang="en-US" sz="1600" dirty="0">
                <a:solidFill>
                  <a:srgbClr val="595959"/>
                </a:solidFill>
                <a:latin typeface="Arial"/>
                <a:cs typeface="Arial"/>
              </a:rPr>
              <a:t>Water appropriation permits</a:t>
            </a:r>
          </a:p>
          <a:p>
            <a:pPr>
              <a:lnSpc>
                <a:spcPct val="110000"/>
              </a:lnSpc>
              <a:spcBef>
                <a:spcPts val="400"/>
              </a:spcBef>
            </a:pPr>
            <a:r>
              <a:rPr lang="en-US" sz="1600" dirty="0">
                <a:solidFill>
                  <a:srgbClr val="595959"/>
                </a:solidFill>
                <a:latin typeface="Arial"/>
                <a:cs typeface="Arial"/>
              </a:rPr>
              <a:t>Mine operating permits</a:t>
            </a:r>
          </a:p>
          <a:p>
            <a:pPr>
              <a:lnSpc>
                <a:spcPct val="110000"/>
              </a:lnSpc>
              <a:spcBef>
                <a:spcPts val="400"/>
              </a:spcBef>
            </a:pPr>
            <a:r>
              <a:rPr lang="en-US" sz="1600" dirty="0">
                <a:solidFill>
                  <a:srgbClr val="595959"/>
                </a:solidFill>
                <a:latin typeface="Arial"/>
                <a:cs typeface="Arial"/>
              </a:rPr>
              <a:t>Reclamation plan approvals or permits</a:t>
            </a:r>
          </a:p>
          <a:p>
            <a:pPr>
              <a:lnSpc>
                <a:spcPct val="110000"/>
              </a:lnSpc>
              <a:spcBef>
                <a:spcPts val="400"/>
              </a:spcBef>
            </a:pPr>
            <a:r>
              <a:rPr lang="en-US" sz="1600" dirty="0">
                <a:solidFill>
                  <a:srgbClr val="595959"/>
                </a:solidFill>
                <a:latin typeface="Arial"/>
                <a:cs typeface="Arial"/>
              </a:rPr>
              <a:t>Reclamation bonding</a:t>
            </a:r>
          </a:p>
          <a:p>
            <a:pPr>
              <a:lnSpc>
                <a:spcPct val="110000"/>
              </a:lnSpc>
              <a:spcBef>
                <a:spcPts val="400"/>
              </a:spcBef>
            </a:pPr>
            <a:r>
              <a:rPr lang="en-US" sz="1600" dirty="0">
                <a:solidFill>
                  <a:srgbClr val="595959"/>
                </a:solidFill>
                <a:latin typeface="Arial"/>
                <a:cs typeface="Arial"/>
              </a:rPr>
              <a:t>Environmental performance bonding</a:t>
            </a:r>
          </a:p>
          <a:p>
            <a:pPr>
              <a:lnSpc>
                <a:spcPct val="110000"/>
              </a:lnSpc>
              <a:spcBef>
                <a:spcPts val="400"/>
              </a:spcBef>
            </a:pPr>
            <a:endParaRPr lang="en-US" sz="1900" dirty="0">
              <a:solidFill>
                <a:srgbClr val="595959"/>
              </a:solidFill>
              <a:latin typeface="Arial"/>
              <a:cs typeface="Arial"/>
            </a:endParaRPr>
          </a:p>
          <a:p>
            <a:pPr>
              <a:lnSpc>
                <a:spcPct val="110000"/>
              </a:lnSpc>
              <a:spcBef>
                <a:spcPts val="400"/>
              </a:spcBef>
            </a:pPr>
            <a:endParaRPr lang="en-US" sz="1900" dirty="0">
              <a:solidFill>
                <a:srgbClr val="595959"/>
              </a:solidFill>
              <a:latin typeface="Arial"/>
              <a:cs typeface="Arial"/>
            </a:endParaRPr>
          </a:p>
        </p:txBody>
      </p:sp>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13</a:t>
            </a:fld>
            <a:endParaRPr lang="de-DE" dirty="0">
              <a:solidFill>
                <a:schemeClr val="tx1">
                  <a:lumMod val="65000"/>
                  <a:lumOff val="35000"/>
                </a:schemeClr>
              </a:solidFill>
            </a:endParaRPr>
          </a:p>
        </p:txBody>
      </p:sp>
      <p:cxnSp>
        <p:nvCxnSpPr>
          <p:cNvPr id="8" name="Straight Connector 7"/>
          <p:cNvCxnSpPr/>
          <p:nvPr/>
        </p:nvCxnSpPr>
        <p:spPr>
          <a:xfrm flipH="1">
            <a:off x="525463" y="6176205"/>
            <a:ext cx="11137900" cy="13368"/>
          </a:xfrm>
          <a:prstGeom prst="line">
            <a:avLst/>
          </a:prstGeom>
          <a:ln w="28575" cmpd="sng">
            <a:solidFill>
              <a:srgbClr val="FFE0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28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0BE3B"/>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solidFill>
                <a:srgbClr val="FF3232"/>
              </a:solidFill>
            </a:endParaRPr>
          </a:p>
        </p:txBody>
      </p:sp>
      <p:sp>
        <p:nvSpPr>
          <p:cNvPr id="6" name="Title 4"/>
          <p:cNvSpPr>
            <a:spLocks noGrp="1"/>
          </p:cNvSpPr>
          <p:nvPr>
            <p:ph type="title" idx="4294967295"/>
          </p:nvPr>
        </p:nvSpPr>
        <p:spPr>
          <a:xfrm>
            <a:off x="2625932" y="2112852"/>
            <a:ext cx="6940136" cy="2852737"/>
          </a:xfrm>
          <a:prstGeom prst="rect">
            <a:avLst/>
          </a:prstGeom>
        </p:spPr>
        <p:txBody>
          <a:bodyPr lIns="91438" tIns="45719" rIns="91438" bIns="45719" anchor="ctr"/>
          <a:lstStyle/>
          <a:p>
            <a:pPr algn="ctr"/>
            <a:r>
              <a:rPr lang="en-US" b="1" dirty="0">
                <a:solidFill>
                  <a:schemeClr val="bg1"/>
                </a:solidFill>
                <a:latin typeface="Arial"/>
                <a:cs typeface="Arial"/>
              </a:rPr>
              <a:t>Providing the Resources for a Better Life</a:t>
            </a:r>
          </a:p>
        </p:txBody>
      </p:sp>
      <p:pic>
        <p:nvPicPr>
          <p:cNvPr id="8" name="Picture 7" descr="NMA_PPT_Icons_Overview_Resourc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333" y="931334"/>
            <a:ext cx="1143000" cy="1143000"/>
          </a:xfrm>
          <a:prstGeom prst="rect">
            <a:avLst/>
          </a:prstGeom>
        </p:spPr>
      </p:pic>
    </p:spTree>
    <p:extLst>
      <p:ext uri="{BB962C8B-B14F-4D97-AF65-F5344CB8AC3E}">
        <p14:creationId xmlns:p14="http://schemas.microsoft.com/office/powerpoint/2010/main" val="252206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87" y="420340"/>
            <a:ext cx="10515600" cy="1025193"/>
          </a:xfrm>
          <a:prstGeom prst="rect">
            <a:avLst/>
          </a:prstGeom>
        </p:spPr>
        <p:txBody>
          <a:bodyPr lIns="91438" tIns="45719" rIns="91438" bIns="45719">
            <a:normAutofit/>
          </a:bodyPr>
          <a:lstStyle/>
          <a:p>
            <a:r>
              <a:rPr lang="en-US" sz="3600" dirty="0">
                <a:solidFill>
                  <a:srgbClr val="80BE3B"/>
                </a:solidFill>
                <a:latin typeface="Arial"/>
                <a:cs typeface="Arial"/>
              </a:rPr>
              <a:t>Mining for Our Future</a:t>
            </a:r>
            <a:endParaRPr lang="en-US" sz="3600" dirty="0">
              <a:solidFill>
                <a:srgbClr val="80BE3B"/>
              </a:solidFill>
              <a:highlight>
                <a:srgbClr val="FFFF00"/>
              </a:highlight>
              <a:latin typeface="Arial"/>
              <a:cs typeface="Arial"/>
            </a:endParaRPr>
          </a:p>
        </p:txBody>
      </p:sp>
      <p:sp>
        <p:nvSpPr>
          <p:cNvPr id="3" name="Content Placeholder 2"/>
          <p:cNvSpPr>
            <a:spLocks noGrp="1"/>
          </p:cNvSpPr>
          <p:nvPr>
            <p:ph idx="4294967295"/>
          </p:nvPr>
        </p:nvSpPr>
        <p:spPr>
          <a:xfrm>
            <a:off x="416805" y="1224061"/>
            <a:ext cx="10792326" cy="4617948"/>
          </a:xfrm>
          <a:prstGeom prst="rect">
            <a:avLst/>
          </a:prstGeom>
        </p:spPr>
        <p:txBody>
          <a:bodyPr lIns="91438" tIns="45719" rIns="91438" bIns="45719">
            <a:noAutofit/>
          </a:bodyPr>
          <a:lstStyle/>
          <a:p>
            <a:pPr marL="0" indent="0">
              <a:lnSpc>
                <a:spcPct val="110000"/>
              </a:lnSpc>
              <a:spcAft>
                <a:spcPts val="1200"/>
              </a:spcAft>
              <a:buNone/>
            </a:pPr>
            <a:r>
              <a:rPr lang="en-US" sz="2000" dirty="0">
                <a:solidFill>
                  <a:srgbClr val="595959"/>
                </a:solidFill>
                <a:latin typeface="Arial"/>
                <a:cs typeface="Arial"/>
              </a:rPr>
              <a:t>Innovative technologies made possible through and employed by mining are providing the mineral and energy resources essential for a better life and a better future. </a:t>
            </a:r>
          </a:p>
          <a:p>
            <a:pPr lvl="1">
              <a:lnSpc>
                <a:spcPct val="120000"/>
              </a:lnSpc>
              <a:buClr>
                <a:schemeClr val="tx1">
                  <a:lumMod val="65000"/>
                  <a:lumOff val="35000"/>
                </a:schemeClr>
              </a:buClr>
            </a:pPr>
            <a:r>
              <a:rPr lang="en-US" sz="2000" b="1" dirty="0">
                <a:solidFill>
                  <a:srgbClr val="80BE3B"/>
                </a:solidFill>
                <a:latin typeface="Arial"/>
                <a:cs typeface="Arial"/>
              </a:rPr>
              <a:t>Advancing innovation. </a:t>
            </a:r>
            <a:r>
              <a:rPr lang="en-US" sz="2000" dirty="0">
                <a:solidFill>
                  <a:srgbClr val="595959"/>
                </a:solidFill>
                <a:latin typeface="Arial"/>
                <a:cs typeface="Arial"/>
              </a:rPr>
              <a:t>Minerals are supporting innovation everywhere you look, from electric vehicles that depend on their conductivity to medical applications that utilize their antimicrobial capabilities.  </a:t>
            </a:r>
          </a:p>
          <a:p>
            <a:pPr lvl="1">
              <a:lnSpc>
                <a:spcPct val="120000"/>
              </a:lnSpc>
              <a:buClr>
                <a:schemeClr val="tx1">
                  <a:lumMod val="65000"/>
                  <a:lumOff val="35000"/>
                </a:schemeClr>
              </a:buClr>
            </a:pPr>
            <a:r>
              <a:rPr lang="en-US" sz="2000" b="1" dirty="0">
                <a:solidFill>
                  <a:srgbClr val="80BE3B"/>
                </a:solidFill>
                <a:latin typeface="Arial"/>
                <a:cs typeface="Arial"/>
              </a:rPr>
              <a:t>Utilizing innovation. </a:t>
            </a:r>
            <a:r>
              <a:rPr lang="en-US" sz="2000" dirty="0">
                <a:solidFill>
                  <a:srgbClr val="595959"/>
                </a:solidFill>
                <a:latin typeface="Arial"/>
                <a:cs typeface="Arial"/>
              </a:rPr>
              <a:t>Advanced technologies are making combustion of coal more efficient and cleaner every day. Dramatic reductions of sulfur dioxide, nitrogen oxide and particulate matter that have already been achieved show how advancements in emissions technology, including carbon capture utilization and storage, hold even more promise for the future. And affordable, commercially-available high efficiency, low emissions technologies are capable of cutting U.S. coal-plant emissions by up to 21 percent.  </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15</a:t>
            </a:fld>
            <a:endParaRPr lang="de-DE" dirty="0">
              <a:solidFill>
                <a:schemeClr val="tx1">
                  <a:lumMod val="65000"/>
                  <a:lumOff val="35000"/>
                </a:schemeClr>
              </a:solidFill>
            </a:endParaRPr>
          </a:p>
        </p:txBody>
      </p:sp>
      <p:cxnSp>
        <p:nvCxnSpPr>
          <p:cNvPr id="6" name="Straight Connector 5"/>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85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7484" y="-153546"/>
            <a:ext cx="12375343" cy="7011546"/>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31130" y="483935"/>
            <a:ext cx="6896769" cy="784830"/>
          </a:xfrm>
          <a:prstGeom prst="rect">
            <a:avLst/>
          </a:prstGeom>
          <a:noFill/>
        </p:spPr>
        <p:txBody>
          <a:bodyPr wrap="square" rtlCol="0">
            <a:spAutoFit/>
          </a:bodyPr>
          <a:lstStyle/>
          <a:p>
            <a:pPr>
              <a:lnSpc>
                <a:spcPct val="80000"/>
              </a:lnSpc>
            </a:pPr>
            <a:r>
              <a:rPr lang="en-US" sz="5400" b="1" dirty="0">
                <a:solidFill>
                  <a:srgbClr val="80BE3B"/>
                </a:solidFill>
                <a:latin typeface="Arial"/>
                <a:cs typeface="Arial"/>
              </a:rPr>
              <a:t>Spurring Innovation</a:t>
            </a:r>
          </a:p>
        </p:txBody>
      </p:sp>
      <p:cxnSp>
        <p:nvCxnSpPr>
          <p:cNvPr id="5" name="Straight Connector 4"/>
          <p:cNvCxnSpPr/>
          <p:nvPr/>
        </p:nvCxnSpPr>
        <p:spPr>
          <a:xfrm>
            <a:off x="9115321" y="22402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011513" y="2284413"/>
            <a:ext cx="2669208" cy="975332"/>
          </a:xfrm>
          <a:prstGeom prst="rect">
            <a:avLst/>
          </a:prstGeom>
          <a:noFill/>
        </p:spPr>
        <p:txBody>
          <a:bodyPr wrap="square" rtlCol="0">
            <a:spAutoFit/>
          </a:bodyPr>
          <a:lstStyle/>
          <a:p>
            <a:r>
              <a:rPr lang="en-US" sz="3200" b="1" spc="-50" dirty="0">
                <a:solidFill>
                  <a:srgbClr val="80BE3B"/>
                </a:solidFill>
                <a:latin typeface="Arial"/>
                <a:cs typeface="Arial"/>
              </a:rPr>
              <a:t>4.7 tons</a:t>
            </a:r>
          </a:p>
          <a:p>
            <a:pPr>
              <a:lnSpc>
                <a:spcPct val="110000"/>
              </a:lnSpc>
            </a:pPr>
            <a:r>
              <a:rPr lang="en-US" sz="1200" i="1" dirty="0">
                <a:solidFill>
                  <a:srgbClr val="80BE3B"/>
                </a:solidFill>
                <a:latin typeface="Arial"/>
                <a:cs typeface="Arial"/>
              </a:rPr>
              <a:t>Amount of copper needed for a single wind turbine</a:t>
            </a:r>
            <a:endParaRPr lang="en-US" sz="1200" i="1" baseline="30000" dirty="0">
              <a:solidFill>
                <a:srgbClr val="80BE3B"/>
              </a:solidFill>
              <a:latin typeface="Arial"/>
              <a:cs typeface="Arial"/>
            </a:endParaRPr>
          </a:p>
        </p:txBody>
      </p:sp>
      <p:cxnSp>
        <p:nvCxnSpPr>
          <p:cNvPr id="19" name="Straight Connector 18"/>
          <p:cNvCxnSpPr/>
          <p:nvPr/>
        </p:nvCxnSpPr>
        <p:spPr>
          <a:xfrm>
            <a:off x="5131905" y="3951032"/>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61355" y="2240225"/>
            <a:ext cx="4315445"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9522793" y="3954725"/>
            <a:ext cx="2102676" cy="1525619"/>
            <a:chOff x="9522793" y="3586425"/>
            <a:chExt cx="2102676" cy="1525619"/>
          </a:xfrm>
        </p:grpSpPr>
        <p:cxnSp>
          <p:nvCxnSpPr>
            <p:cNvPr id="24" name="Straight Connector 23"/>
            <p:cNvCxnSpPr/>
            <p:nvPr/>
          </p:nvCxnSpPr>
          <p:spPr>
            <a:xfrm>
              <a:off x="9626600" y="35864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9522793" y="3630613"/>
              <a:ext cx="2021507" cy="1481431"/>
            </a:xfrm>
            <a:prstGeom prst="rect">
              <a:avLst/>
            </a:prstGeom>
            <a:noFill/>
          </p:spPr>
          <p:txBody>
            <a:bodyPr wrap="square" rtlCol="0">
              <a:spAutoFit/>
            </a:bodyPr>
            <a:lstStyle/>
            <a:p>
              <a:r>
                <a:rPr lang="en-US" sz="3200" b="1" spc="-50" dirty="0">
                  <a:solidFill>
                    <a:srgbClr val="80BE3B"/>
                  </a:solidFill>
                  <a:latin typeface="Arial"/>
                  <a:cs typeface="Arial"/>
                </a:rPr>
                <a:t>20%</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Percent of manufactured goods that contain platinum group metals.</a:t>
              </a:r>
              <a:r>
                <a:rPr lang="en-US" sz="1200" i="1" baseline="30000" dirty="0">
                  <a:solidFill>
                    <a:srgbClr val="80BE3B"/>
                  </a:solidFill>
                  <a:latin typeface="Arial"/>
                  <a:cs typeface="Arial"/>
                </a:rPr>
                <a:t>4</a:t>
              </a:r>
            </a:p>
            <a:p>
              <a:pPr>
                <a:lnSpc>
                  <a:spcPct val="110000"/>
                </a:lnSpc>
                <a:spcAft>
                  <a:spcPts val="1200"/>
                </a:spcAft>
                <a:buClr>
                  <a:schemeClr val="tx1">
                    <a:lumMod val="65000"/>
                    <a:lumOff val="35000"/>
                  </a:schemeClr>
                </a:buClr>
              </a:pPr>
              <a:endParaRPr lang="en-US" sz="1200" i="1" baseline="30000" dirty="0">
                <a:solidFill>
                  <a:srgbClr val="80BE3B"/>
                </a:solidFill>
                <a:latin typeface="Arial"/>
                <a:cs typeface="Arial"/>
              </a:endParaRPr>
            </a:p>
          </p:txBody>
        </p:sp>
      </p:grpSp>
      <p:sp>
        <p:nvSpPr>
          <p:cNvPr id="2" name="Rectangle 1"/>
          <p:cNvSpPr/>
          <p:nvPr/>
        </p:nvSpPr>
        <p:spPr>
          <a:xfrm>
            <a:off x="436563" y="1295400"/>
            <a:ext cx="7716837" cy="400110"/>
          </a:xfrm>
          <a:prstGeom prst="rect">
            <a:avLst/>
          </a:prstGeom>
        </p:spPr>
        <p:txBody>
          <a:bodyPr wrap="square">
            <a:spAutoFit/>
          </a:bodyPr>
          <a:lstStyle/>
          <a:p>
            <a:r>
              <a:rPr lang="en-US" sz="2000" dirty="0">
                <a:solidFill>
                  <a:srgbClr val="80BE3B"/>
                </a:solidFill>
                <a:latin typeface="Arial"/>
                <a:cs typeface="Arial"/>
              </a:rPr>
              <a:t>Mining is key to advancing technologies for the future. </a:t>
            </a:r>
          </a:p>
        </p:txBody>
      </p:sp>
      <p:sp>
        <p:nvSpPr>
          <p:cNvPr id="29" name="TextBox 28"/>
          <p:cNvSpPr txBox="1"/>
          <p:nvPr/>
        </p:nvSpPr>
        <p:spPr>
          <a:xfrm>
            <a:off x="6217422" y="2286000"/>
            <a:ext cx="2156792" cy="1427570"/>
          </a:xfrm>
          <a:prstGeom prst="rect">
            <a:avLst/>
          </a:prstGeom>
          <a:noFill/>
        </p:spPr>
        <p:txBody>
          <a:bodyPr wrap="square" rtlCol="0">
            <a:spAutoFit/>
          </a:bodyPr>
          <a:lstStyle/>
          <a:p>
            <a:r>
              <a:rPr lang="en-US" sz="3200" b="1" dirty="0">
                <a:solidFill>
                  <a:srgbClr val="80BE3B"/>
                </a:solidFill>
                <a:latin typeface="Arial"/>
                <a:cs typeface="Arial"/>
              </a:rPr>
              <a:t>66</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Number of minerals used </a:t>
            </a:r>
            <a:br>
              <a:rPr lang="en-US" sz="1200" i="1" dirty="0">
                <a:solidFill>
                  <a:srgbClr val="80BE3B"/>
                </a:solidFill>
                <a:latin typeface="Arial"/>
                <a:cs typeface="Arial"/>
              </a:rPr>
            </a:br>
            <a:r>
              <a:rPr lang="en-US" sz="1200" i="1" dirty="0">
                <a:solidFill>
                  <a:srgbClr val="80BE3B"/>
                </a:solidFill>
                <a:latin typeface="Arial"/>
                <a:cs typeface="Arial"/>
              </a:rPr>
              <a:t>to make the screen, case, chips, circuitry and battery of a computer.</a:t>
            </a:r>
            <a:r>
              <a:rPr lang="en-US" sz="1200" i="1" baseline="30000" dirty="0">
                <a:solidFill>
                  <a:srgbClr val="80BE3B"/>
                </a:solidFill>
                <a:latin typeface="Arial"/>
                <a:cs typeface="Arial"/>
              </a:rPr>
              <a:t>3</a:t>
            </a:r>
          </a:p>
        </p:txBody>
      </p:sp>
      <p:cxnSp>
        <p:nvCxnSpPr>
          <p:cNvPr id="30" name="Straight Connector 29"/>
          <p:cNvCxnSpPr/>
          <p:nvPr/>
        </p:nvCxnSpPr>
        <p:spPr>
          <a:xfrm>
            <a:off x="6321231" y="2241812"/>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7271574" y="3954725"/>
            <a:ext cx="2253426" cy="1222652"/>
            <a:chOff x="4972874" y="3561025"/>
            <a:chExt cx="2253426" cy="1222652"/>
          </a:xfrm>
        </p:grpSpPr>
        <p:sp>
          <p:nvSpPr>
            <p:cNvPr id="32" name="TextBox 31"/>
            <p:cNvSpPr txBox="1"/>
            <p:nvPr/>
          </p:nvSpPr>
          <p:spPr>
            <a:xfrm>
              <a:off x="4972874" y="3605213"/>
              <a:ext cx="2253426" cy="1178464"/>
            </a:xfrm>
            <a:prstGeom prst="rect">
              <a:avLst/>
            </a:prstGeom>
            <a:noFill/>
          </p:spPr>
          <p:txBody>
            <a:bodyPr wrap="square" rtlCol="0">
              <a:spAutoFit/>
            </a:bodyPr>
            <a:lstStyle/>
            <a:p>
              <a:r>
                <a:rPr lang="en-US" sz="3200" b="1" spc="-50" dirty="0">
                  <a:solidFill>
                    <a:srgbClr val="80BE3B"/>
                  </a:solidFill>
                  <a:latin typeface="Arial"/>
                  <a:cs typeface="Arial"/>
                </a:rPr>
                <a:t>7%</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Amount of global silver demand utilized in the production of solar panels.</a:t>
              </a:r>
              <a:endParaRPr lang="en-US" sz="1200" i="1" baseline="30000" dirty="0">
                <a:solidFill>
                  <a:srgbClr val="80BE3B"/>
                </a:solidFill>
                <a:latin typeface="Arial"/>
                <a:cs typeface="Arial"/>
              </a:endParaRPr>
            </a:p>
          </p:txBody>
        </p:sp>
        <p:cxnSp>
          <p:nvCxnSpPr>
            <p:cNvPr id="33" name="Straight Connector 32"/>
            <p:cNvCxnSpPr/>
            <p:nvPr/>
          </p:nvCxnSpPr>
          <p:spPr>
            <a:xfrm>
              <a:off x="5082209" y="35610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431130" y="3829517"/>
            <a:ext cx="4343400" cy="482889"/>
          </a:xfrm>
          <a:prstGeom prst="rect">
            <a:avLst/>
          </a:prstGeom>
        </p:spPr>
        <p:txBody>
          <a:bodyPr wrap="square">
            <a:spAutoFit/>
          </a:bodyPr>
          <a:lstStyle/>
          <a:p>
            <a:pPr>
              <a:lnSpc>
                <a:spcPct val="110000"/>
              </a:lnSpc>
              <a:spcAft>
                <a:spcPts val="1200"/>
              </a:spcAft>
              <a:buClr>
                <a:schemeClr val="tx1">
                  <a:lumMod val="65000"/>
                  <a:lumOff val="35000"/>
                </a:schemeClr>
              </a:buClr>
            </a:pPr>
            <a:r>
              <a:rPr lang="en-US" sz="1200" i="1" dirty="0">
                <a:solidFill>
                  <a:srgbClr val="80BE3B"/>
                </a:solidFill>
                <a:latin typeface="Arial"/>
                <a:cs typeface="Arial"/>
              </a:rPr>
              <a:t>Projected increase in demand for minerals needed for future energy technologies, according to the World Bank.</a:t>
            </a:r>
            <a:endParaRPr lang="en-US" sz="1200" i="1" baseline="30000" dirty="0">
              <a:solidFill>
                <a:srgbClr val="80BE3B"/>
              </a:solidFill>
              <a:latin typeface="Arial"/>
              <a:cs typeface="Arial"/>
            </a:endParaRPr>
          </a:p>
        </p:txBody>
      </p:sp>
      <p:sp>
        <p:nvSpPr>
          <p:cNvPr id="34" name="TextBox 33"/>
          <p:cNvSpPr txBox="1"/>
          <p:nvPr/>
        </p:nvSpPr>
        <p:spPr>
          <a:xfrm>
            <a:off x="431130" y="1253564"/>
            <a:ext cx="4792984" cy="2646878"/>
          </a:xfrm>
          <a:prstGeom prst="rect">
            <a:avLst/>
          </a:prstGeom>
          <a:noFill/>
        </p:spPr>
        <p:txBody>
          <a:bodyPr wrap="square" rtlCol="0" anchor="t">
            <a:spAutoFit/>
          </a:bodyPr>
          <a:lstStyle/>
          <a:p>
            <a:r>
              <a:rPr lang="en-US" sz="16600" b="1" spc="-500" baseline="-6000" dirty="0">
                <a:solidFill>
                  <a:srgbClr val="80BE3B"/>
                </a:solidFill>
                <a:latin typeface="Arial"/>
                <a:cs typeface="Arial"/>
              </a:rPr>
              <a:t>1,000%</a:t>
            </a:r>
            <a:endParaRPr lang="en-US" sz="16600" b="1" spc="-500" dirty="0">
              <a:solidFill>
                <a:srgbClr val="80BE3B"/>
              </a:solidFill>
              <a:latin typeface="Arial"/>
              <a:cs typeface="Arial"/>
            </a:endParaRPr>
          </a:p>
        </p:txBody>
      </p:sp>
      <p:sp>
        <p:nvSpPr>
          <p:cNvPr id="35" name="TextBox 34"/>
          <p:cNvSpPr txBox="1"/>
          <p:nvPr/>
        </p:nvSpPr>
        <p:spPr>
          <a:xfrm>
            <a:off x="5036376" y="3995220"/>
            <a:ext cx="2352264" cy="1800493"/>
          </a:xfrm>
          <a:prstGeom prst="rect">
            <a:avLst/>
          </a:prstGeom>
          <a:noFill/>
        </p:spPr>
        <p:txBody>
          <a:bodyPr wrap="square" rtlCol="0">
            <a:spAutoFit/>
          </a:bodyPr>
          <a:lstStyle/>
          <a:p>
            <a:r>
              <a:rPr lang="en-US" sz="3200" b="1" spc="-50" dirty="0">
                <a:solidFill>
                  <a:srgbClr val="80BE3B"/>
                </a:solidFill>
                <a:latin typeface="Arial"/>
                <a:cs typeface="Arial"/>
              </a:rPr>
              <a:t>.000002 in.</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Thickness of gold film that is applied to astronauts’ visors to reduce glare from intense sunlight. Gold is used in hundreds of ways in every space vehicle.</a:t>
            </a:r>
            <a:r>
              <a:rPr lang="en-US" sz="1200" i="1" baseline="30000" dirty="0">
                <a:solidFill>
                  <a:srgbClr val="80BE3B"/>
                </a:solidFill>
                <a:latin typeface="Arial"/>
                <a:cs typeface="Arial"/>
              </a:rPr>
              <a:t>2</a:t>
            </a:r>
          </a:p>
        </p:txBody>
      </p:sp>
    </p:spTree>
    <p:extLst>
      <p:ext uri="{BB962C8B-B14F-4D97-AF65-F5344CB8AC3E}">
        <p14:creationId xmlns:p14="http://schemas.microsoft.com/office/powerpoint/2010/main" val="132474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31130" y="483935"/>
            <a:ext cx="6896769" cy="784830"/>
          </a:xfrm>
          <a:prstGeom prst="rect">
            <a:avLst/>
          </a:prstGeom>
          <a:noFill/>
        </p:spPr>
        <p:txBody>
          <a:bodyPr wrap="square" rtlCol="0">
            <a:spAutoFit/>
          </a:bodyPr>
          <a:lstStyle/>
          <a:p>
            <a:pPr>
              <a:lnSpc>
                <a:spcPct val="80000"/>
              </a:lnSpc>
            </a:pPr>
            <a:r>
              <a:rPr lang="en-US" sz="5400" b="1" dirty="0">
                <a:solidFill>
                  <a:srgbClr val="80BE3B"/>
                </a:solidFill>
                <a:latin typeface="Arial"/>
                <a:cs typeface="Arial"/>
              </a:rPr>
              <a:t>U.S. Economy</a:t>
            </a:r>
          </a:p>
        </p:txBody>
      </p:sp>
      <p:cxnSp>
        <p:nvCxnSpPr>
          <p:cNvPr id="5" name="Straight Connector 4"/>
          <p:cNvCxnSpPr/>
          <p:nvPr/>
        </p:nvCxnSpPr>
        <p:spPr>
          <a:xfrm>
            <a:off x="9626600" y="749616"/>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522793" y="793804"/>
            <a:ext cx="2224707" cy="991041"/>
          </a:xfrm>
          <a:prstGeom prst="rect">
            <a:avLst/>
          </a:prstGeom>
          <a:noFill/>
        </p:spPr>
        <p:txBody>
          <a:bodyPr wrap="square" rtlCol="0">
            <a:spAutoFit/>
          </a:bodyPr>
          <a:lstStyle/>
          <a:p>
            <a:r>
              <a:rPr lang="en-US" sz="3200" b="1" spc="-50" dirty="0">
                <a:solidFill>
                  <a:srgbClr val="80BE3B"/>
                </a:solidFill>
                <a:latin typeface="Arial"/>
                <a:cs typeface="Arial"/>
              </a:rPr>
              <a:t>289,000</a:t>
            </a:r>
          </a:p>
          <a:p>
            <a:pPr>
              <a:lnSpc>
                <a:spcPct val="110000"/>
              </a:lnSpc>
            </a:pPr>
            <a:r>
              <a:rPr lang="en-US" sz="1200" i="1" dirty="0">
                <a:solidFill>
                  <a:srgbClr val="80BE3B"/>
                </a:solidFill>
                <a:latin typeface="Arial"/>
                <a:cs typeface="Arial"/>
              </a:rPr>
              <a:t>Number of indirect coal mining jobs.</a:t>
            </a:r>
            <a:r>
              <a:rPr lang="en-US" sz="1200" i="1" baseline="30000" dirty="0">
                <a:solidFill>
                  <a:srgbClr val="80BE3B"/>
                </a:solidFill>
                <a:latin typeface="Arial"/>
                <a:cs typeface="Arial"/>
              </a:rPr>
              <a:t>2</a:t>
            </a:r>
          </a:p>
        </p:txBody>
      </p:sp>
      <p:cxnSp>
        <p:nvCxnSpPr>
          <p:cNvPr id="24" name="Straight Connector 23"/>
          <p:cNvCxnSpPr/>
          <p:nvPr/>
        </p:nvCxnSpPr>
        <p:spPr>
          <a:xfrm>
            <a:off x="7340600" y="749616"/>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236793" y="793804"/>
            <a:ext cx="2021507" cy="991041"/>
          </a:xfrm>
          <a:prstGeom prst="rect">
            <a:avLst/>
          </a:prstGeom>
          <a:noFill/>
        </p:spPr>
        <p:txBody>
          <a:bodyPr wrap="square" rtlCol="0">
            <a:spAutoFit/>
          </a:bodyPr>
          <a:lstStyle/>
          <a:p>
            <a:r>
              <a:rPr lang="en-US" sz="3200" b="1" spc="-50" dirty="0">
                <a:solidFill>
                  <a:srgbClr val="80BE3B"/>
                </a:solidFill>
                <a:latin typeface="Arial"/>
                <a:cs typeface="Arial"/>
              </a:rPr>
              <a:t>116,000</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Number of direct coal mining industry jobs.</a:t>
            </a:r>
            <a:r>
              <a:rPr lang="en-US" sz="1200" i="1" baseline="30000" dirty="0">
                <a:solidFill>
                  <a:srgbClr val="80BE3B"/>
                </a:solidFill>
                <a:latin typeface="Arial"/>
                <a:cs typeface="Arial"/>
              </a:rPr>
              <a:t>1</a:t>
            </a:r>
          </a:p>
        </p:txBody>
      </p:sp>
      <p:sp>
        <p:nvSpPr>
          <p:cNvPr id="36" name="Rectangle 35"/>
          <p:cNvSpPr/>
          <p:nvPr/>
        </p:nvSpPr>
        <p:spPr>
          <a:xfrm>
            <a:off x="436563" y="1651000"/>
            <a:ext cx="6408737" cy="1441420"/>
          </a:xfrm>
          <a:prstGeom prst="rect">
            <a:avLst/>
          </a:prstGeom>
        </p:spPr>
        <p:txBody>
          <a:bodyPr wrap="square">
            <a:spAutoFit/>
          </a:bodyPr>
          <a:lstStyle/>
          <a:p>
            <a:pPr>
              <a:lnSpc>
                <a:spcPct val="110000"/>
              </a:lnSpc>
            </a:pPr>
            <a:r>
              <a:rPr lang="en-US" sz="2000" dirty="0">
                <a:solidFill>
                  <a:srgbClr val="80BE3B"/>
                </a:solidFill>
                <a:latin typeface="Arial"/>
                <a:cs typeface="Arial"/>
              </a:rPr>
              <a:t>Mining provides essential power and materials for nearly every industry and consumer product, and supplies low-cost, reliable fuel for homes and businesses across the country.</a:t>
            </a:r>
          </a:p>
        </p:txBody>
      </p:sp>
      <p:sp>
        <p:nvSpPr>
          <p:cNvPr id="26" name="TextBox 25"/>
          <p:cNvSpPr txBox="1"/>
          <p:nvPr/>
        </p:nvSpPr>
        <p:spPr>
          <a:xfrm>
            <a:off x="7236793" y="3535305"/>
            <a:ext cx="4229487" cy="991041"/>
          </a:xfrm>
          <a:prstGeom prst="rect">
            <a:avLst/>
          </a:prstGeom>
          <a:noFill/>
        </p:spPr>
        <p:txBody>
          <a:bodyPr wrap="square" rtlCol="0">
            <a:spAutoFit/>
          </a:bodyPr>
          <a:lstStyle/>
          <a:p>
            <a:r>
              <a:rPr lang="en-US" sz="3200" b="1" spc="-50" dirty="0">
                <a:solidFill>
                  <a:srgbClr val="80BE3B"/>
                </a:solidFill>
                <a:latin typeface="Arial"/>
                <a:cs typeface="Arial"/>
              </a:rPr>
              <a:t>$16,000,000,000</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Amount of federal, state and local taxes attributable to mining.</a:t>
            </a:r>
            <a:r>
              <a:rPr lang="en-US" sz="1200" i="1" baseline="30000" dirty="0">
                <a:solidFill>
                  <a:srgbClr val="80BE3B"/>
                </a:solidFill>
                <a:latin typeface="Arial"/>
                <a:cs typeface="Arial"/>
              </a:rPr>
              <a:t>4</a:t>
            </a:r>
          </a:p>
        </p:txBody>
      </p:sp>
      <p:cxnSp>
        <p:nvCxnSpPr>
          <p:cNvPr id="21" name="Straight Connector 20"/>
          <p:cNvCxnSpPr/>
          <p:nvPr/>
        </p:nvCxnSpPr>
        <p:spPr>
          <a:xfrm>
            <a:off x="9626600" y="201961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522793" y="2063803"/>
            <a:ext cx="1953389" cy="987963"/>
          </a:xfrm>
          <a:prstGeom prst="rect">
            <a:avLst/>
          </a:prstGeom>
          <a:noFill/>
        </p:spPr>
        <p:txBody>
          <a:bodyPr wrap="square" rtlCol="0">
            <a:spAutoFit/>
          </a:bodyPr>
          <a:lstStyle/>
          <a:p>
            <a:r>
              <a:rPr lang="en-US" sz="3200" b="1" spc="-50" dirty="0">
                <a:solidFill>
                  <a:srgbClr val="80BE3B"/>
                </a:solidFill>
                <a:latin typeface="Arial"/>
                <a:cs typeface="Arial"/>
              </a:rPr>
              <a:t>737,000</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Number of indirect minerals mining jobs.</a:t>
            </a:r>
            <a:r>
              <a:rPr lang="en-US" sz="1200" i="1" baseline="30000" dirty="0">
                <a:solidFill>
                  <a:srgbClr val="80BE3B"/>
                </a:solidFill>
                <a:latin typeface="Arial"/>
                <a:cs typeface="Arial"/>
              </a:rPr>
              <a:t>2</a:t>
            </a:r>
          </a:p>
        </p:txBody>
      </p:sp>
      <p:cxnSp>
        <p:nvCxnSpPr>
          <p:cNvPr id="23" name="Straight Connector 22"/>
          <p:cNvCxnSpPr/>
          <p:nvPr/>
        </p:nvCxnSpPr>
        <p:spPr>
          <a:xfrm>
            <a:off x="7340600" y="201961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236793" y="2063803"/>
            <a:ext cx="2021507" cy="991041"/>
          </a:xfrm>
          <a:prstGeom prst="rect">
            <a:avLst/>
          </a:prstGeom>
          <a:noFill/>
        </p:spPr>
        <p:txBody>
          <a:bodyPr wrap="square" rtlCol="0">
            <a:spAutoFit/>
          </a:bodyPr>
          <a:lstStyle/>
          <a:p>
            <a:r>
              <a:rPr lang="en-US" sz="3200" b="1" spc="-50" dirty="0">
                <a:solidFill>
                  <a:srgbClr val="80BE3B"/>
                </a:solidFill>
                <a:latin typeface="Arial"/>
                <a:cs typeface="Arial"/>
              </a:rPr>
              <a:t>421,000</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Number of direct minerals  mining industry jobs.</a:t>
            </a:r>
            <a:r>
              <a:rPr lang="en-US" sz="1200" i="1" baseline="30000" dirty="0">
                <a:solidFill>
                  <a:srgbClr val="80BE3B"/>
                </a:solidFill>
                <a:latin typeface="Arial"/>
                <a:cs typeface="Arial"/>
              </a:rPr>
              <a:t>1</a:t>
            </a:r>
          </a:p>
        </p:txBody>
      </p:sp>
      <p:cxnSp>
        <p:nvCxnSpPr>
          <p:cNvPr id="29" name="Straight Connector 28"/>
          <p:cNvCxnSpPr/>
          <p:nvPr/>
        </p:nvCxnSpPr>
        <p:spPr>
          <a:xfrm>
            <a:off x="7340600" y="3312707"/>
            <a:ext cx="4310063"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848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t>
            </a:r>
            <a:r>
              <a:rPr lang="de-DE" dirty="0" err="1">
                <a:solidFill>
                  <a:schemeClr val="tx1">
                    <a:lumMod val="65000"/>
                    <a:lumOff val="35000"/>
                  </a:schemeClr>
                </a:solidFill>
              </a:rPr>
              <a:t>Association</a:t>
            </a:r>
            <a:r>
              <a:rPr lang="de-DE" dirty="0">
                <a:solidFill>
                  <a:schemeClr val="tx1">
                    <a:lumMod val="65000"/>
                    <a:lumOff val="35000"/>
                  </a:schemeClr>
                </a:solidFill>
              </a:rPr>
              <a:t> | Mining 2017 </a:t>
            </a:r>
            <a:r>
              <a:rPr lang="de-DE" dirty="0" err="1">
                <a:solidFill>
                  <a:schemeClr val="tx1">
                    <a:lumMod val="65000"/>
                    <a:lumOff val="35000"/>
                  </a:schemeClr>
                </a:solidFill>
              </a:rPr>
              <a:t>Industry</a:t>
            </a:r>
            <a:r>
              <a:rPr lang="de-DE" dirty="0">
                <a:solidFill>
                  <a:schemeClr val="tx1">
                    <a:lumMod val="65000"/>
                    <a:lumOff val="35000"/>
                  </a:schemeClr>
                </a:solidFill>
              </a:rPr>
              <a:t> </a:t>
            </a:r>
            <a:r>
              <a:rPr lang="de-DE" dirty="0" err="1">
                <a:solidFill>
                  <a:schemeClr val="tx1">
                    <a:lumMod val="65000"/>
                    <a:lumOff val="35000"/>
                  </a:schemeClr>
                </a:solidFill>
              </a:rPr>
              <a:t>Overview</a:t>
            </a:r>
            <a:r>
              <a:rPr lang="de-DE" dirty="0">
                <a:solidFill>
                  <a:schemeClr val="tx1">
                    <a:lumMod val="65000"/>
                    <a:lumOff val="35000"/>
                  </a:schemeClr>
                </a:solidFill>
              </a:rPr>
              <a:t> | </a:t>
            </a:r>
            <a:fld id="{08ECA5DB-7D9D-4D66-9A15-515CE9E62021}" type="slidenum">
              <a:rPr lang="de-DE" smtClean="0">
                <a:solidFill>
                  <a:schemeClr val="tx1">
                    <a:lumMod val="65000"/>
                    <a:lumOff val="35000"/>
                  </a:schemeClr>
                </a:solidFill>
              </a:rPr>
              <a:pPr algn="r"/>
              <a:t>18</a:t>
            </a:fld>
            <a:endParaRPr lang="de-DE" dirty="0">
              <a:solidFill>
                <a:schemeClr val="tx1">
                  <a:lumMod val="65000"/>
                  <a:lumOff val="35000"/>
                </a:schemeClr>
              </a:solidFill>
            </a:endParaRPr>
          </a:p>
        </p:txBody>
      </p:sp>
      <p:sp>
        <p:nvSpPr>
          <p:cNvPr id="7" name="Title 1"/>
          <p:cNvSpPr txBox="1">
            <a:spLocks/>
          </p:cNvSpPr>
          <p:nvPr/>
        </p:nvSpPr>
        <p:spPr>
          <a:xfrm>
            <a:off x="421454" y="430909"/>
            <a:ext cx="10515600" cy="673440"/>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Arial"/>
                <a:cs typeface="Arial"/>
              </a:rPr>
              <a:t>Annual Mining Wages </a:t>
            </a:r>
            <a:r>
              <a:rPr lang="en-US" sz="3600" i="1" dirty="0">
                <a:solidFill>
                  <a:srgbClr val="80BE3B"/>
                </a:solidFill>
                <a:latin typeface="Arial"/>
                <a:cs typeface="Arial"/>
              </a:rPr>
              <a:t>vs</a:t>
            </a:r>
            <a:r>
              <a:rPr lang="en-US" sz="3600" dirty="0">
                <a:solidFill>
                  <a:srgbClr val="80BE3B"/>
                </a:solidFill>
                <a:latin typeface="Arial"/>
                <a:cs typeface="Arial"/>
              </a:rPr>
              <a:t>. All Industries, 2018</a:t>
            </a:r>
          </a:p>
        </p:txBody>
      </p:sp>
      <p:cxnSp>
        <p:nvCxnSpPr>
          <p:cNvPr id="8" name="Straight Connector 7"/>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1"/>
          <p:cNvSpPr txBox="1">
            <a:spLocks/>
          </p:cNvSpPr>
          <p:nvPr/>
        </p:nvSpPr>
        <p:spPr>
          <a:xfrm>
            <a:off x="592551" y="6253180"/>
            <a:ext cx="11155368" cy="365125"/>
          </a:xfrm>
          <a:prstGeom prst="rect">
            <a:avLst/>
          </a:prstGeom>
          <a:solidFill>
            <a:schemeClr val="bg1"/>
          </a:solidFill>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18</a:t>
            </a:fld>
            <a:endParaRPr lang="de-DE" dirty="0">
              <a:solidFill>
                <a:schemeClr val="tx1">
                  <a:lumMod val="65000"/>
                  <a:lumOff val="35000"/>
                </a:schemeClr>
              </a:solidFill>
            </a:endParaRPr>
          </a:p>
        </p:txBody>
      </p:sp>
      <p:pic>
        <p:nvPicPr>
          <p:cNvPr id="4" name="Picture 3" descr="A screenshot of a cell phone&#10;&#10;Description automatically generated">
            <a:extLst>
              <a:ext uri="{FF2B5EF4-FFF2-40B4-BE49-F238E27FC236}">
                <a16:creationId xmlns:a16="http://schemas.microsoft.com/office/drawing/2014/main" id="{65EC56F6-54C5-49B7-89AA-C530A3E4E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412" y="1447800"/>
            <a:ext cx="8033683" cy="3962400"/>
          </a:xfrm>
          <a:prstGeom prst="rect">
            <a:avLst/>
          </a:prstGeom>
        </p:spPr>
      </p:pic>
    </p:spTree>
    <p:extLst>
      <p:ext uri="{BB962C8B-B14F-4D97-AF65-F5344CB8AC3E}">
        <p14:creationId xmlns:p14="http://schemas.microsoft.com/office/powerpoint/2010/main" val="41040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18431" y="471234"/>
            <a:ext cx="6122070" cy="1449628"/>
          </a:xfrm>
          <a:prstGeom prst="rect">
            <a:avLst/>
          </a:prstGeom>
          <a:noFill/>
        </p:spPr>
        <p:txBody>
          <a:bodyPr wrap="square" rtlCol="0">
            <a:spAutoFit/>
          </a:bodyPr>
          <a:lstStyle/>
          <a:p>
            <a:pPr>
              <a:lnSpc>
                <a:spcPct val="80000"/>
              </a:lnSpc>
            </a:pPr>
            <a:r>
              <a:rPr lang="en-US" sz="5400" b="1" dirty="0">
                <a:solidFill>
                  <a:srgbClr val="80BE3B"/>
                </a:solidFill>
                <a:latin typeface="Arial"/>
                <a:cs typeface="Arial"/>
              </a:rPr>
              <a:t>Maintaining Energy Security</a:t>
            </a:r>
          </a:p>
        </p:txBody>
      </p:sp>
      <p:cxnSp>
        <p:nvCxnSpPr>
          <p:cNvPr id="5" name="Straight Connector 4"/>
          <p:cNvCxnSpPr/>
          <p:nvPr/>
        </p:nvCxnSpPr>
        <p:spPr>
          <a:xfrm>
            <a:off x="9626600" y="6273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522793" y="671513"/>
            <a:ext cx="2224707" cy="1191095"/>
          </a:xfrm>
          <a:prstGeom prst="rect">
            <a:avLst/>
          </a:prstGeom>
          <a:noFill/>
        </p:spPr>
        <p:txBody>
          <a:bodyPr wrap="square" rtlCol="0">
            <a:spAutoFit/>
          </a:bodyPr>
          <a:lstStyle/>
          <a:p>
            <a:r>
              <a:rPr lang="en-US" sz="3200" b="1" dirty="0">
                <a:solidFill>
                  <a:srgbClr val="80BE3B"/>
                </a:solidFill>
                <a:latin typeface="Arial"/>
                <a:cs typeface="Arial"/>
              </a:rPr>
              <a:t>29</a:t>
            </a:r>
            <a:endParaRPr lang="en-US" sz="3200" b="1" spc="-50" dirty="0">
              <a:solidFill>
                <a:srgbClr val="80BE3B"/>
              </a:solidFill>
              <a:latin typeface="Arial"/>
              <a:cs typeface="Arial"/>
            </a:endParaRPr>
          </a:p>
          <a:p>
            <a:pPr>
              <a:lnSpc>
                <a:spcPct val="110000"/>
              </a:lnSpc>
            </a:pPr>
            <a:r>
              <a:rPr lang="en-US" sz="1200" i="1" dirty="0">
                <a:solidFill>
                  <a:srgbClr val="80BE3B"/>
                </a:solidFill>
                <a:latin typeface="Arial"/>
                <a:cs typeface="Arial"/>
              </a:rPr>
              <a:t>Number of minerals it takes to deliver electricity to our homes and businesses.</a:t>
            </a:r>
            <a:endParaRPr lang="en-US" sz="1200" i="1" baseline="30000" dirty="0">
              <a:solidFill>
                <a:srgbClr val="80BE3B"/>
              </a:solidFill>
              <a:latin typeface="Arial"/>
              <a:cs typeface="Arial"/>
            </a:endParaRPr>
          </a:p>
        </p:txBody>
      </p:sp>
      <p:sp>
        <p:nvSpPr>
          <p:cNvPr id="17" name="TextBox 16"/>
          <p:cNvSpPr txBox="1"/>
          <p:nvPr/>
        </p:nvSpPr>
        <p:spPr>
          <a:xfrm>
            <a:off x="7195376" y="2398712"/>
            <a:ext cx="2113724" cy="987963"/>
          </a:xfrm>
          <a:prstGeom prst="rect">
            <a:avLst/>
          </a:prstGeom>
          <a:noFill/>
        </p:spPr>
        <p:txBody>
          <a:bodyPr wrap="square" rtlCol="0">
            <a:spAutoFit/>
          </a:bodyPr>
          <a:lstStyle/>
          <a:p>
            <a:r>
              <a:rPr lang="en-US" sz="3200" b="1" spc="-50" dirty="0">
                <a:solidFill>
                  <a:srgbClr val="80BE3B"/>
                </a:solidFill>
                <a:latin typeface="Arial"/>
                <a:cs typeface="Arial"/>
              </a:rPr>
              <a:t>28%</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Amount of U.S. electricity that comes from coal.</a:t>
            </a:r>
            <a:r>
              <a:rPr lang="en-US" sz="1200" i="1" baseline="30000" dirty="0">
                <a:solidFill>
                  <a:srgbClr val="80BE3B"/>
                </a:solidFill>
                <a:latin typeface="Arial"/>
                <a:cs typeface="Arial"/>
              </a:rPr>
              <a:t>2</a:t>
            </a:r>
          </a:p>
        </p:txBody>
      </p:sp>
      <p:cxnSp>
        <p:nvCxnSpPr>
          <p:cNvPr id="24" name="Straight Connector 23"/>
          <p:cNvCxnSpPr/>
          <p:nvPr/>
        </p:nvCxnSpPr>
        <p:spPr>
          <a:xfrm>
            <a:off x="7340600" y="6273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236793" y="671513"/>
            <a:ext cx="2212007" cy="1394228"/>
          </a:xfrm>
          <a:prstGeom prst="rect">
            <a:avLst/>
          </a:prstGeom>
          <a:noFill/>
        </p:spPr>
        <p:txBody>
          <a:bodyPr wrap="square" rtlCol="0">
            <a:spAutoFit/>
          </a:bodyPr>
          <a:lstStyle/>
          <a:p>
            <a:r>
              <a:rPr lang="en-US" sz="3200" b="1" spc="-10" dirty="0">
                <a:solidFill>
                  <a:srgbClr val="80BE3B"/>
                </a:solidFill>
                <a:latin typeface="Arial"/>
                <a:cs typeface="Arial"/>
              </a:rPr>
              <a:t>$93 billion</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Amount Americans save in electricity costs annually through a diverse power grid anchored by coal.</a:t>
            </a:r>
            <a:r>
              <a:rPr lang="en-US" sz="1200" i="1" baseline="30000" dirty="0">
                <a:solidFill>
                  <a:srgbClr val="80BE3B"/>
                </a:solidFill>
                <a:latin typeface="Arial"/>
                <a:cs typeface="Arial"/>
              </a:rPr>
              <a:t>1</a:t>
            </a:r>
          </a:p>
        </p:txBody>
      </p:sp>
      <p:sp>
        <p:nvSpPr>
          <p:cNvPr id="36" name="Rectangle 35"/>
          <p:cNvSpPr/>
          <p:nvPr/>
        </p:nvSpPr>
        <p:spPr>
          <a:xfrm>
            <a:off x="436563" y="2291948"/>
            <a:ext cx="6408737" cy="2118529"/>
          </a:xfrm>
          <a:prstGeom prst="rect">
            <a:avLst/>
          </a:prstGeom>
        </p:spPr>
        <p:txBody>
          <a:bodyPr wrap="square">
            <a:spAutoFit/>
          </a:bodyPr>
          <a:lstStyle/>
          <a:p>
            <a:pPr>
              <a:lnSpc>
                <a:spcPct val="110000"/>
              </a:lnSpc>
            </a:pPr>
            <a:r>
              <a:rPr lang="en-US" sz="2000" dirty="0">
                <a:solidFill>
                  <a:srgbClr val="80BE3B"/>
                </a:solidFill>
                <a:latin typeface="Arial"/>
                <a:cs typeface="Arial"/>
              </a:rPr>
              <a:t>Americans expect reliable and affordable energy, powered by a diverse mix of coal, natural gas, nuclear power, oil and renewable sources. Diversification ensures that U.S. households and businesses can minimize market disruptions, making electricity accessible and affordable to all. </a:t>
            </a:r>
          </a:p>
        </p:txBody>
      </p:sp>
      <p:cxnSp>
        <p:nvCxnSpPr>
          <p:cNvPr id="38" name="Straight Connector 37"/>
          <p:cNvCxnSpPr/>
          <p:nvPr/>
        </p:nvCxnSpPr>
        <p:spPr>
          <a:xfrm>
            <a:off x="9652000" y="23545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548193" y="2398712"/>
            <a:ext cx="2237407" cy="1394228"/>
          </a:xfrm>
          <a:prstGeom prst="rect">
            <a:avLst/>
          </a:prstGeom>
          <a:noFill/>
        </p:spPr>
        <p:txBody>
          <a:bodyPr wrap="square" rtlCol="0">
            <a:spAutoFit/>
          </a:bodyPr>
          <a:lstStyle/>
          <a:p>
            <a:r>
              <a:rPr lang="en-US" sz="3200" b="1" spc="-50" dirty="0">
                <a:solidFill>
                  <a:srgbClr val="80BE3B"/>
                </a:solidFill>
                <a:latin typeface="Arial"/>
                <a:cs typeface="Arial"/>
              </a:rPr>
              <a:t>87%</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Amount of U.S. fossil energy reserves (coal, natural gas and oil) that comes from coal on a BTU basis.</a:t>
            </a:r>
            <a:r>
              <a:rPr lang="en-US" sz="1200" i="1" baseline="30000" dirty="0">
                <a:solidFill>
                  <a:srgbClr val="80BE3B"/>
                </a:solidFill>
                <a:latin typeface="Arial"/>
                <a:cs typeface="Arial"/>
              </a:rPr>
              <a:t>4</a:t>
            </a:r>
          </a:p>
        </p:txBody>
      </p:sp>
      <p:sp>
        <p:nvSpPr>
          <p:cNvPr id="16" name="TextBox 15"/>
          <p:cNvSpPr txBox="1"/>
          <p:nvPr/>
        </p:nvSpPr>
        <p:spPr>
          <a:xfrm>
            <a:off x="7195376" y="4138612"/>
            <a:ext cx="2329624" cy="1191095"/>
          </a:xfrm>
          <a:prstGeom prst="rect">
            <a:avLst/>
          </a:prstGeom>
          <a:noFill/>
        </p:spPr>
        <p:txBody>
          <a:bodyPr wrap="square" rtlCol="0">
            <a:spAutoFit/>
          </a:bodyPr>
          <a:lstStyle/>
          <a:p>
            <a:r>
              <a:rPr lang="en-US" sz="3200" b="1" spc="-50" dirty="0">
                <a:solidFill>
                  <a:srgbClr val="80BE3B"/>
                </a:solidFill>
                <a:latin typeface="Arial"/>
                <a:cs typeface="Arial"/>
              </a:rPr>
              <a:t>19%</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Amount of electricity generated from nuclear energy powered by uranium.</a:t>
            </a:r>
            <a:r>
              <a:rPr lang="en-US" sz="1200" i="1" baseline="30000" dirty="0">
                <a:solidFill>
                  <a:srgbClr val="80BE3B"/>
                </a:solidFill>
                <a:latin typeface="Arial"/>
                <a:cs typeface="Arial"/>
              </a:rPr>
              <a:t>3</a:t>
            </a:r>
          </a:p>
        </p:txBody>
      </p:sp>
      <p:sp>
        <p:nvSpPr>
          <p:cNvPr id="21" name="TextBox 20"/>
          <p:cNvSpPr txBox="1"/>
          <p:nvPr/>
        </p:nvSpPr>
        <p:spPr>
          <a:xfrm>
            <a:off x="9557576" y="4138612"/>
            <a:ext cx="1999424" cy="1191095"/>
          </a:xfrm>
          <a:prstGeom prst="rect">
            <a:avLst/>
          </a:prstGeom>
          <a:noFill/>
        </p:spPr>
        <p:txBody>
          <a:bodyPr wrap="square" rtlCol="0">
            <a:spAutoFit/>
          </a:bodyPr>
          <a:lstStyle/>
          <a:p>
            <a:r>
              <a:rPr lang="en-US" sz="3200" b="1" spc="-50" dirty="0">
                <a:solidFill>
                  <a:srgbClr val="80BE3B"/>
                </a:solidFill>
                <a:latin typeface="Arial"/>
                <a:cs typeface="Arial"/>
              </a:rPr>
              <a:t>24%</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Portion of total world coal reserves held by the U.S., the most of any country.</a:t>
            </a:r>
            <a:r>
              <a:rPr lang="en-US" sz="1200" i="1" baseline="30000" dirty="0">
                <a:solidFill>
                  <a:srgbClr val="80BE3B"/>
                </a:solidFill>
                <a:latin typeface="Arial"/>
                <a:cs typeface="Arial"/>
              </a:rPr>
              <a:t>5</a:t>
            </a:r>
          </a:p>
        </p:txBody>
      </p:sp>
      <p:cxnSp>
        <p:nvCxnSpPr>
          <p:cNvPr id="28" name="Straight Connector 27"/>
          <p:cNvCxnSpPr/>
          <p:nvPr/>
        </p:nvCxnSpPr>
        <p:spPr>
          <a:xfrm>
            <a:off x="9652000" y="40944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302500" y="23545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302500" y="40944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30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446BB4"/>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a:p>
        </p:txBody>
      </p:sp>
      <p:sp>
        <p:nvSpPr>
          <p:cNvPr id="6" name="Title 4"/>
          <p:cNvSpPr txBox="1">
            <a:spLocks/>
          </p:cNvSpPr>
          <p:nvPr/>
        </p:nvSpPr>
        <p:spPr>
          <a:xfrm>
            <a:off x="2625932" y="3285772"/>
            <a:ext cx="6940136" cy="795448"/>
          </a:xfrm>
          <a:prstGeom prst="rect">
            <a:avLst/>
          </a:prstGeom>
        </p:spPr>
        <p:txBody>
          <a:bodyPr lIns="91438" tIns="45719" rIns="91438" bIns="45719"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a:cs typeface="Arial"/>
              </a:rPr>
              <a:t>Overview</a:t>
            </a:r>
          </a:p>
        </p:txBody>
      </p:sp>
      <p:pic>
        <p:nvPicPr>
          <p:cNvPr id="10" name="Picture 9" descr="NMA_PPT_Icons_Overvie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69" y="947057"/>
            <a:ext cx="1143000" cy="1143000"/>
          </a:xfrm>
          <a:prstGeom prst="rect">
            <a:avLst/>
          </a:prstGeom>
        </p:spPr>
      </p:pic>
    </p:spTree>
    <p:extLst>
      <p:ext uri="{BB962C8B-B14F-4D97-AF65-F5344CB8AC3E}">
        <p14:creationId xmlns:p14="http://schemas.microsoft.com/office/powerpoint/2010/main" val="62677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74578" y="5221704"/>
            <a:ext cx="2006750" cy="461663"/>
          </a:xfrm>
          <a:prstGeom prst="rect">
            <a:avLst/>
          </a:prstGeom>
        </p:spPr>
        <p:txBody>
          <a:bodyPr wrap="square" lIns="91438" tIns="45719" rIns="91438" bIns="45719">
            <a:spAutoFit/>
          </a:bodyPr>
          <a:lstStyle/>
          <a:p>
            <a:r>
              <a:rPr lang="en-US" sz="1200" i="1" dirty="0">
                <a:solidFill>
                  <a:srgbClr val="595959"/>
                </a:solidFill>
                <a:latin typeface="Arial"/>
                <a:cs typeface="Arial"/>
              </a:rPr>
              <a:t>Source: BP Statistical </a:t>
            </a:r>
          </a:p>
          <a:p>
            <a:r>
              <a:rPr lang="en-US" sz="1200" i="1" dirty="0">
                <a:solidFill>
                  <a:srgbClr val="595959"/>
                </a:solidFill>
                <a:latin typeface="Arial"/>
                <a:cs typeface="Arial"/>
              </a:rPr>
              <a:t>Review of World Energy</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20</a:t>
            </a:fld>
            <a:endParaRPr lang="de-DE" dirty="0">
              <a:solidFill>
                <a:schemeClr val="tx1">
                  <a:lumMod val="65000"/>
                  <a:lumOff val="35000"/>
                </a:schemeClr>
              </a:solidFill>
            </a:endParaRPr>
          </a:p>
        </p:txBody>
      </p:sp>
      <p:sp>
        <p:nvSpPr>
          <p:cNvPr id="6" name="Title 1"/>
          <p:cNvSpPr txBox="1">
            <a:spLocks/>
          </p:cNvSpPr>
          <p:nvPr/>
        </p:nvSpPr>
        <p:spPr>
          <a:xfrm>
            <a:off x="421454" y="430909"/>
            <a:ext cx="11160946" cy="1589546"/>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Arial"/>
                <a:cs typeface="Arial"/>
              </a:rPr>
              <a:t>Coal: World Recoverable Reserves, 2018</a:t>
            </a:r>
          </a:p>
          <a:p>
            <a:r>
              <a:rPr lang="en-US" sz="2400" dirty="0">
                <a:solidFill>
                  <a:srgbClr val="80BE3B"/>
                </a:solidFill>
                <a:latin typeface="Arial"/>
                <a:cs typeface="Arial"/>
              </a:rPr>
              <a:t>(million metric tons)</a:t>
            </a:r>
          </a:p>
        </p:txBody>
      </p:sp>
      <p:cxnSp>
        <p:nvCxnSpPr>
          <p:cNvPr id="9" name="Straight Connector 8"/>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 screenshot of a cell phone&#10;&#10;Description automatically generated">
            <a:extLst>
              <a:ext uri="{FF2B5EF4-FFF2-40B4-BE49-F238E27FC236}">
                <a16:creationId xmlns:a16="http://schemas.microsoft.com/office/drawing/2014/main" id="{931EA321-CDE6-447D-BAE4-2B1969D18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7044"/>
            <a:ext cx="8669867" cy="4258604"/>
          </a:xfrm>
          <a:prstGeom prst="rect">
            <a:avLst/>
          </a:prstGeom>
        </p:spPr>
      </p:pic>
    </p:spTree>
    <p:extLst>
      <p:ext uri="{BB962C8B-B14F-4D97-AF65-F5344CB8AC3E}">
        <p14:creationId xmlns:p14="http://schemas.microsoft.com/office/powerpoint/2010/main" val="76261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t>
            </a:r>
            <a:r>
              <a:rPr lang="de-DE" dirty="0" err="1">
                <a:solidFill>
                  <a:schemeClr val="tx1">
                    <a:lumMod val="65000"/>
                    <a:lumOff val="35000"/>
                  </a:schemeClr>
                </a:solidFill>
              </a:rPr>
              <a:t>Association</a:t>
            </a:r>
            <a:r>
              <a:rPr lang="de-DE" dirty="0">
                <a:solidFill>
                  <a:schemeClr val="tx1">
                    <a:lumMod val="65000"/>
                    <a:lumOff val="35000"/>
                  </a:schemeClr>
                </a:solidFill>
              </a:rPr>
              <a:t> | Mining 2017 </a:t>
            </a:r>
            <a:r>
              <a:rPr lang="de-DE" dirty="0" err="1">
                <a:solidFill>
                  <a:schemeClr val="tx1">
                    <a:lumMod val="65000"/>
                    <a:lumOff val="35000"/>
                  </a:schemeClr>
                </a:solidFill>
              </a:rPr>
              <a:t>Industry</a:t>
            </a:r>
            <a:r>
              <a:rPr lang="de-DE" dirty="0">
                <a:solidFill>
                  <a:schemeClr val="tx1">
                    <a:lumMod val="65000"/>
                    <a:lumOff val="35000"/>
                  </a:schemeClr>
                </a:solidFill>
              </a:rPr>
              <a:t> </a:t>
            </a:r>
            <a:r>
              <a:rPr lang="de-DE" dirty="0" err="1">
                <a:solidFill>
                  <a:schemeClr val="tx1">
                    <a:lumMod val="65000"/>
                    <a:lumOff val="35000"/>
                  </a:schemeClr>
                </a:solidFill>
              </a:rPr>
              <a:t>Overview</a:t>
            </a:r>
            <a:r>
              <a:rPr lang="de-DE" dirty="0">
                <a:solidFill>
                  <a:schemeClr val="tx1">
                    <a:lumMod val="65000"/>
                    <a:lumOff val="35000"/>
                  </a:schemeClr>
                </a:solidFill>
              </a:rPr>
              <a:t> | </a:t>
            </a:r>
            <a:fld id="{08ECA5DB-7D9D-4D66-9A15-515CE9E62021}" type="slidenum">
              <a:rPr lang="de-DE" smtClean="0">
                <a:solidFill>
                  <a:schemeClr val="tx1">
                    <a:lumMod val="65000"/>
                    <a:lumOff val="35000"/>
                  </a:schemeClr>
                </a:solidFill>
              </a:rPr>
              <a:pPr algn="r"/>
              <a:t>21</a:t>
            </a:fld>
            <a:endParaRPr lang="de-DE" dirty="0">
              <a:solidFill>
                <a:schemeClr val="tx1">
                  <a:lumMod val="65000"/>
                  <a:lumOff val="35000"/>
                </a:schemeClr>
              </a:solidFill>
            </a:endParaRPr>
          </a:p>
        </p:txBody>
      </p:sp>
      <p:sp>
        <p:nvSpPr>
          <p:cNvPr id="5" name="Title 1"/>
          <p:cNvSpPr txBox="1">
            <a:spLocks/>
          </p:cNvSpPr>
          <p:nvPr/>
        </p:nvSpPr>
        <p:spPr>
          <a:xfrm>
            <a:off x="421454" y="430908"/>
            <a:ext cx="11160946" cy="1258191"/>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Arial"/>
                <a:cs typeface="Arial"/>
              </a:rPr>
              <a:t>Coal: U.S. Recoverable Reserve Base, 2018</a:t>
            </a:r>
          </a:p>
          <a:p>
            <a:r>
              <a:rPr lang="en-US" sz="2400" dirty="0">
                <a:solidFill>
                  <a:srgbClr val="80BE3B"/>
                </a:solidFill>
                <a:latin typeface="Arial"/>
                <a:cs typeface="Arial"/>
              </a:rPr>
              <a:t>Top 10 States (billion short tons)</a:t>
            </a:r>
          </a:p>
        </p:txBody>
      </p:sp>
      <p:cxnSp>
        <p:nvCxnSpPr>
          <p:cNvPr id="6" name="Straight Connector 5"/>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1"/>
          <p:cNvSpPr txBox="1">
            <a:spLocks/>
          </p:cNvSpPr>
          <p:nvPr/>
        </p:nvSpPr>
        <p:spPr>
          <a:xfrm>
            <a:off x="427032" y="6248825"/>
            <a:ext cx="11316540" cy="311653"/>
          </a:xfrm>
          <a:prstGeom prst="rect">
            <a:avLst/>
          </a:prstGeom>
          <a:solidFill>
            <a:schemeClr val="bg1"/>
          </a:solidFill>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21</a:t>
            </a:fld>
            <a:endParaRPr lang="de-DE" dirty="0">
              <a:solidFill>
                <a:schemeClr val="tx1">
                  <a:lumMod val="65000"/>
                  <a:lumOff val="35000"/>
                </a:schemeClr>
              </a:solidFill>
            </a:endParaRPr>
          </a:p>
        </p:txBody>
      </p:sp>
      <p:pic>
        <p:nvPicPr>
          <p:cNvPr id="3" name="Picture 2" descr="A screenshot of a cell phone&#10;&#10;Description automatically generated">
            <a:extLst>
              <a:ext uri="{FF2B5EF4-FFF2-40B4-BE49-F238E27FC236}">
                <a16:creationId xmlns:a16="http://schemas.microsoft.com/office/drawing/2014/main" id="{9FD6F833-4D41-45A7-87E8-DF2609962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391" y="1689099"/>
            <a:ext cx="4630993" cy="4229100"/>
          </a:xfrm>
          <a:prstGeom prst="rect">
            <a:avLst/>
          </a:prstGeom>
        </p:spPr>
      </p:pic>
    </p:spTree>
    <p:extLst>
      <p:ext uri="{BB962C8B-B14F-4D97-AF65-F5344CB8AC3E}">
        <p14:creationId xmlns:p14="http://schemas.microsoft.com/office/powerpoint/2010/main" val="2434173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1454" y="430909"/>
            <a:ext cx="11160946" cy="673440"/>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Arial"/>
                <a:cs typeface="Arial"/>
              </a:rPr>
              <a:t>Coal-Based Power Sector Generation Share, 2018</a:t>
            </a:r>
          </a:p>
        </p:txBody>
      </p:sp>
      <p:sp>
        <p:nvSpPr>
          <p:cNvPr id="5" name="TextBox 4"/>
          <p:cNvSpPr txBox="1"/>
          <p:nvPr/>
        </p:nvSpPr>
        <p:spPr>
          <a:xfrm>
            <a:off x="8084820" y="5512357"/>
            <a:ext cx="3497580" cy="461663"/>
          </a:xfrm>
          <a:prstGeom prst="rect">
            <a:avLst/>
          </a:prstGeom>
          <a:noFill/>
        </p:spPr>
        <p:txBody>
          <a:bodyPr wrap="square" lIns="91438" tIns="45719" rIns="91438" bIns="45719" rtlCol="0">
            <a:spAutoFit/>
          </a:bodyPr>
          <a:lstStyle/>
          <a:p>
            <a:r>
              <a:rPr lang="en-US" sz="1200" i="1" dirty="0">
                <a:solidFill>
                  <a:srgbClr val="595959"/>
                </a:solidFill>
                <a:latin typeface="Arial"/>
                <a:cs typeface="Arial"/>
              </a:rPr>
              <a:t>Source: Energy Information Administration</a:t>
            </a:r>
          </a:p>
          <a:p>
            <a:r>
              <a:rPr lang="en-US" sz="1200" i="1" dirty="0">
                <a:solidFill>
                  <a:srgbClr val="595959"/>
                </a:solidFill>
                <a:latin typeface="Arial"/>
                <a:cs typeface="Arial"/>
              </a:rPr>
              <a:t>2018 data are preliminary.</a:t>
            </a:r>
          </a:p>
        </p:txBody>
      </p:sp>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t>
            </a:r>
            <a:r>
              <a:rPr lang="de-DE" dirty="0" err="1">
                <a:solidFill>
                  <a:schemeClr val="tx1">
                    <a:lumMod val="65000"/>
                    <a:lumOff val="35000"/>
                  </a:schemeClr>
                </a:solidFill>
              </a:rPr>
              <a:t>Association</a:t>
            </a:r>
            <a:r>
              <a:rPr lang="de-DE" dirty="0">
                <a:solidFill>
                  <a:schemeClr val="tx1">
                    <a:lumMod val="65000"/>
                    <a:lumOff val="35000"/>
                  </a:schemeClr>
                </a:solidFill>
              </a:rPr>
              <a:t> | Mining 2017 </a:t>
            </a:r>
            <a:r>
              <a:rPr lang="de-DE" dirty="0" err="1">
                <a:solidFill>
                  <a:schemeClr val="tx1">
                    <a:lumMod val="65000"/>
                    <a:lumOff val="35000"/>
                  </a:schemeClr>
                </a:solidFill>
              </a:rPr>
              <a:t>Industry</a:t>
            </a:r>
            <a:r>
              <a:rPr lang="de-DE" dirty="0">
                <a:solidFill>
                  <a:schemeClr val="tx1">
                    <a:lumMod val="65000"/>
                    <a:lumOff val="35000"/>
                  </a:schemeClr>
                </a:solidFill>
              </a:rPr>
              <a:t> </a:t>
            </a:r>
            <a:r>
              <a:rPr lang="de-DE" dirty="0" err="1">
                <a:solidFill>
                  <a:schemeClr val="tx1">
                    <a:lumMod val="65000"/>
                    <a:lumOff val="35000"/>
                  </a:schemeClr>
                </a:solidFill>
              </a:rPr>
              <a:t>Overview</a:t>
            </a:r>
            <a:r>
              <a:rPr lang="de-DE" dirty="0">
                <a:solidFill>
                  <a:schemeClr val="tx1">
                    <a:lumMod val="65000"/>
                    <a:lumOff val="35000"/>
                  </a:schemeClr>
                </a:solidFill>
              </a:rPr>
              <a:t> | </a:t>
            </a:r>
            <a:fld id="{08ECA5DB-7D9D-4D66-9A15-515CE9E62021}" type="slidenum">
              <a:rPr lang="de-DE" smtClean="0">
                <a:solidFill>
                  <a:schemeClr val="tx1">
                    <a:lumMod val="65000"/>
                    <a:lumOff val="35000"/>
                  </a:schemeClr>
                </a:solidFill>
              </a:rPr>
              <a:pPr algn="r"/>
              <a:t>22</a:t>
            </a:fld>
            <a:endParaRPr lang="de-DE" dirty="0">
              <a:solidFill>
                <a:schemeClr val="tx1">
                  <a:lumMod val="65000"/>
                  <a:lumOff val="35000"/>
                </a:schemeClr>
              </a:solidFill>
            </a:endParaRPr>
          </a:p>
        </p:txBody>
      </p:sp>
      <p:cxnSp>
        <p:nvCxnSpPr>
          <p:cNvPr id="9" name="Straight Connector 8"/>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sp>
        <p:nvSpPr>
          <p:cNvPr id="8" name="Footer Placeholder 1"/>
          <p:cNvSpPr txBox="1">
            <a:spLocks/>
          </p:cNvSpPr>
          <p:nvPr/>
        </p:nvSpPr>
        <p:spPr>
          <a:xfrm>
            <a:off x="688353" y="6308077"/>
            <a:ext cx="11155368" cy="365125"/>
          </a:xfrm>
          <a:prstGeom prst="rect">
            <a:avLst/>
          </a:prstGeom>
          <a:solidFill>
            <a:schemeClr val="bg1"/>
          </a:solidFill>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22</a:t>
            </a:fld>
            <a:endParaRPr lang="de-DE" dirty="0">
              <a:solidFill>
                <a:schemeClr val="tx1">
                  <a:lumMod val="65000"/>
                  <a:lumOff val="35000"/>
                </a:schemeClr>
              </a:solidFill>
            </a:endParaRPr>
          </a:p>
        </p:txBody>
      </p:sp>
      <p:pic>
        <p:nvPicPr>
          <p:cNvPr id="4" name="Picture 3" descr="A picture containing umbrella&#10;&#10;Description automatically generated">
            <a:extLst>
              <a:ext uri="{FF2B5EF4-FFF2-40B4-BE49-F238E27FC236}">
                <a16:creationId xmlns:a16="http://schemas.microsoft.com/office/drawing/2014/main" id="{1DE10B01-33F8-443C-A6D2-44ABFBD9B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376" y="925699"/>
            <a:ext cx="4955824" cy="5149413"/>
          </a:xfrm>
          <a:prstGeom prst="rect">
            <a:avLst/>
          </a:prstGeom>
        </p:spPr>
      </p:pic>
    </p:spTree>
    <p:extLst>
      <p:ext uri="{BB962C8B-B14F-4D97-AF65-F5344CB8AC3E}">
        <p14:creationId xmlns:p14="http://schemas.microsoft.com/office/powerpoint/2010/main" val="167936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12188" y="5217301"/>
            <a:ext cx="1825812" cy="830995"/>
          </a:xfrm>
          <a:prstGeom prst="rect">
            <a:avLst/>
          </a:prstGeom>
        </p:spPr>
        <p:txBody>
          <a:bodyPr wrap="square" lIns="91438" tIns="45719" rIns="91438" bIns="45719">
            <a:spAutoFit/>
          </a:bodyPr>
          <a:lstStyle/>
          <a:p>
            <a:r>
              <a:rPr lang="en-US" sz="1200" i="1" dirty="0">
                <a:solidFill>
                  <a:schemeClr val="tx1">
                    <a:lumMod val="65000"/>
                    <a:lumOff val="35000"/>
                  </a:schemeClr>
                </a:solidFill>
                <a:latin typeface="Arial"/>
                <a:cs typeface="Arial"/>
              </a:rPr>
              <a:t>Source: </a:t>
            </a:r>
          </a:p>
          <a:p>
            <a:r>
              <a:rPr lang="en-US" sz="1200" i="1" dirty="0">
                <a:solidFill>
                  <a:schemeClr val="tx1">
                    <a:lumMod val="65000"/>
                    <a:lumOff val="35000"/>
                  </a:schemeClr>
                </a:solidFill>
                <a:latin typeface="Arial"/>
                <a:cs typeface="Arial"/>
              </a:rPr>
              <a:t>Energy Information Administration</a:t>
            </a:r>
          </a:p>
          <a:p>
            <a:endParaRPr lang="en-US" sz="1200" i="1" dirty="0">
              <a:solidFill>
                <a:schemeClr val="tx1">
                  <a:lumMod val="65000"/>
                  <a:lumOff val="35000"/>
                </a:schemeClr>
              </a:solidFill>
              <a:latin typeface="Arial"/>
              <a:cs typeface="Arial"/>
            </a:endParaRP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t>
            </a:r>
            <a:r>
              <a:rPr lang="de-DE" dirty="0" err="1">
                <a:solidFill>
                  <a:schemeClr val="tx1">
                    <a:lumMod val="65000"/>
                    <a:lumOff val="35000"/>
                  </a:schemeClr>
                </a:solidFill>
              </a:rPr>
              <a:t>Association</a:t>
            </a:r>
            <a:r>
              <a:rPr lang="de-DE" dirty="0">
                <a:solidFill>
                  <a:schemeClr val="tx1">
                    <a:lumMod val="65000"/>
                    <a:lumOff val="35000"/>
                  </a:schemeClr>
                </a:solidFill>
              </a:rPr>
              <a:t> | Mining 2017 </a:t>
            </a:r>
            <a:r>
              <a:rPr lang="de-DE" dirty="0" err="1">
                <a:solidFill>
                  <a:schemeClr val="tx1">
                    <a:lumMod val="65000"/>
                    <a:lumOff val="35000"/>
                  </a:schemeClr>
                </a:solidFill>
              </a:rPr>
              <a:t>Industry</a:t>
            </a:r>
            <a:r>
              <a:rPr lang="de-DE" dirty="0">
                <a:solidFill>
                  <a:schemeClr val="tx1">
                    <a:lumMod val="65000"/>
                    <a:lumOff val="35000"/>
                  </a:schemeClr>
                </a:solidFill>
              </a:rPr>
              <a:t> </a:t>
            </a:r>
            <a:r>
              <a:rPr lang="de-DE" dirty="0" err="1">
                <a:solidFill>
                  <a:schemeClr val="tx1">
                    <a:lumMod val="65000"/>
                    <a:lumOff val="35000"/>
                  </a:schemeClr>
                </a:solidFill>
              </a:rPr>
              <a:t>Overview</a:t>
            </a:r>
            <a:r>
              <a:rPr lang="de-DE" dirty="0">
                <a:solidFill>
                  <a:schemeClr val="tx1">
                    <a:lumMod val="65000"/>
                    <a:lumOff val="35000"/>
                  </a:schemeClr>
                </a:solidFill>
              </a:rPr>
              <a:t> | </a:t>
            </a:r>
            <a:fld id="{08ECA5DB-7D9D-4D66-9A15-515CE9E62021}" type="slidenum">
              <a:rPr lang="de-DE" smtClean="0">
                <a:solidFill>
                  <a:schemeClr val="tx1">
                    <a:lumMod val="65000"/>
                    <a:lumOff val="35000"/>
                  </a:schemeClr>
                </a:solidFill>
              </a:rPr>
              <a:pPr algn="r"/>
              <a:t>23</a:t>
            </a:fld>
            <a:endParaRPr lang="de-DE" dirty="0">
              <a:solidFill>
                <a:schemeClr val="tx1">
                  <a:lumMod val="65000"/>
                  <a:lumOff val="35000"/>
                </a:schemeClr>
              </a:solidFill>
            </a:endParaRPr>
          </a:p>
        </p:txBody>
      </p:sp>
      <p:sp>
        <p:nvSpPr>
          <p:cNvPr id="7" name="Title 1"/>
          <p:cNvSpPr txBox="1">
            <a:spLocks/>
          </p:cNvSpPr>
          <p:nvPr/>
        </p:nvSpPr>
        <p:spPr>
          <a:xfrm>
            <a:off x="421454" y="430908"/>
            <a:ext cx="11516546" cy="1499492"/>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Arial"/>
                <a:cs typeface="Arial"/>
              </a:rPr>
              <a:t>U.S. Electric Power Sector Net Generation</a:t>
            </a:r>
          </a:p>
          <a:p>
            <a:r>
              <a:rPr lang="en-US" sz="2400" dirty="0">
                <a:solidFill>
                  <a:srgbClr val="80BE3B"/>
                </a:solidFill>
                <a:latin typeface="Arial"/>
                <a:cs typeface="Arial"/>
              </a:rPr>
              <a:t>1950–2018 (Billion kWh)</a:t>
            </a:r>
          </a:p>
        </p:txBody>
      </p:sp>
      <p:cxnSp>
        <p:nvCxnSpPr>
          <p:cNvPr id="8" name="Straight Connector 7"/>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1"/>
          <p:cNvSpPr txBox="1">
            <a:spLocks/>
          </p:cNvSpPr>
          <p:nvPr/>
        </p:nvSpPr>
        <p:spPr>
          <a:xfrm>
            <a:off x="602043" y="6308077"/>
            <a:ext cx="11155368" cy="365125"/>
          </a:xfrm>
          <a:prstGeom prst="rect">
            <a:avLst/>
          </a:prstGeom>
          <a:solidFill>
            <a:schemeClr val="bg1"/>
          </a:solidFill>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23</a:t>
            </a:fld>
            <a:endParaRPr lang="de-DE" dirty="0">
              <a:solidFill>
                <a:schemeClr val="tx1">
                  <a:lumMod val="65000"/>
                  <a:lumOff val="35000"/>
                </a:schemeClr>
              </a:solidFill>
            </a:endParaRPr>
          </a:p>
        </p:txBody>
      </p:sp>
      <p:pic>
        <p:nvPicPr>
          <p:cNvPr id="6" name="Picture 5" descr="A picture containing text, map&#10;&#10;Description automatically generated">
            <a:extLst>
              <a:ext uri="{FF2B5EF4-FFF2-40B4-BE49-F238E27FC236}">
                <a16:creationId xmlns:a16="http://schemas.microsoft.com/office/drawing/2014/main" id="{22565EFF-7294-4537-919E-4AE0153BA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43" y="1644122"/>
            <a:ext cx="9510145" cy="4145892"/>
          </a:xfrm>
          <a:prstGeom prst="rect">
            <a:avLst/>
          </a:prstGeom>
        </p:spPr>
      </p:pic>
    </p:spTree>
    <p:extLst>
      <p:ext uri="{BB962C8B-B14F-4D97-AF65-F5344CB8AC3E}">
        <p14:creationId xmlns:p14="http://schemas.microsoft.com/office/powerpoint/2010/main" val="323656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92707"/>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18430" y="471234"/>
            <a:ext cx="7582570" cy="2114425"/>
          </a:xfrm>
          <a:prstGeom prst="rect">
            <a:avLst/>
          </a:prstGeom>
          <a:noFill/>
        </p:spPr>
        <p:txBody>
          <a:bodyPr wrap="square" rtlCol="0">
            <a:spAutoFit/>
          </a:bodyPr>
          <a:lstStyle/>
          <a:p>
            <a:pPr>
              <a:lnSpc>
                <a:spcPct val="80000"/>
              </a:lnSpc>
            </a:pPr>
            <a:r>
              <a:rPr lang="en-US" sz="5400" b="1" dirty="0">
                <a:solidFill>
                  <a:srgbClr val="80BE3B"/>
                </a:solidFill>
                <a:latin typeface="Arial"/>
                <a:cs typeface="Arial"/>
              </a:rPr>
              <a:t>Foundation </a:t>
            </a:r>
            <a:br>
              <a:rPr lang="en-US" sz="5400" b="1" dirty="0">
                <a:solidFill>
                  <a:srgbClr val="80BE3B"/>
                </a:solidFill>
                <a:latin typeface="Arial"/>
                <a:cs typeface="Arial"/>
              </a:rPr>
            </a:br>
            <a:r>
              <a:rPr lang="en-US" sz="5400" b="1" dirty="0">
                <a:solidFill>
                  <a:srgbClr val="80BE3B"/>
                </a:solidFill>
                <a:latin typeface="Arial"/>
                <a:cs typeface="Arial"/>
              </a:rPr>
              <a:t>of America’s Infrastructure</a:t>
            </a:r>
          </a:p>
        </p:txBody>
      </p:sp>
      <p:cxnSp>
        <p:nvCxnSpPr>
          <p:cNvPr id="5" name="Straight Connector 4"/>
          <p:cNvCxnSpPr/>
          <p:nvPr/>
        </p:nvCxnSpPr>
        <p:spPr>
          <a:xfrm>
            <a:off x="9954593" y="5360237"/>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195376" y="1614969"/>
            <a:ext cx="2189924" cy="987963"/>
          </a:xfrm>
          <a:prstGeom prst="rect">
            <a:avLst/>
          </a:prstGeom>
          <a:noFill/>
        </p:spPr>
        <p:txBody>
          <a:bodyPr wrap="square" rtlCol="0">
            <a:spAutoFit/>
          </a:bodyPr>
          <a:lstStyle/>
          <a:p>
            <a:r>
              <a:rPr lang="en-US" sz="3200" b="1" spc="-50" dirty="0">
                <a:solidFill>
                  <a:srgbClr val="80BE3B"/>
                </a:solidFill>
                <a:latin typeface="Arial"/>
                <a:cs typeface="Arial"/>
              </a:rPr>
              <a:t>6 billion</a:t>
            </a:r>
          </a:p>
          <a:p>
            <a:pPr>
              <a:lnSpc>
                <a:spcPct val="110000"/>
              </a:lnSpc>
            </a:pPr>
            <a:r>
              <a:rPr lang="en-US" sz="1200" i="1" dirty="0">
                <a:solidFill>
                  <a:srgbClr val="80BE3B"/>
                </a:solidFill>
                <a:latin typeface="Arial"/>
                <a:cs typeface="Arial"/>
              </a:rPr>
              <a:t>Tons of steel used in the U.S. National Highway System.</a:t>
            </a:r>
            <a:r>
              <a:rPr lang="en-US" sz="1200" i="1" baseline="30000" dirty="0">
                <a:solidFill>
                  <a:srgbClr val="80BE3B"/>
                </a:solidFill>
                <a:latin typeface="Arial"/>
                <a:cs typeface="Arial"/>
              </a:rPr>
              <a:t>3 </a:t>
            </a:r>
          </a:p>
        </p:txBody>
      </p:sp>
      <p:cxnSp>
        <p:nvCxnSpPr>
          <p:cNvPr id="24" name="Straight Connector 23"/>
          <p:cNvCxnSpPr/>
          <p:nvPr/>
        </p:nvCxnSpPr>
        <p:spPr>
          <a:xfrm>
            <a:off x="7340600" y="244543"/>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236793" y="288731"/>
            <a:ext cx="2212007" cy="1191095"/>
          </a:xfrm>
          <a:prstGeom prst="rect">
            <a:avLst/>
          </a:prstGeom>
          <a:noFill/>
        </p:spPr>
        <p:txBody>
          <a:bodyPr wrap="square" rtlCol="0">
            <a:spAutoFit/>
          </a:bodyPr>
          <a:lstStyle/>
          <a:p>
            <a:r>
              <a:rPr lang="en-US" sz="3200" b="1" spc="-10" dirty="0">
                <a:solidFill>
                  <a:srgbClr val="80BE3B"/>
                </a:solidFill>
                <a:latin typeface="Arial"/>
                <a:cs typeface="Arial"/>
              </a:rPr>
              <a:t>43%</a:t>
            </a:r>
          </a:p>
          <a:p>
            <a:pPr>
              <a:lnSpc>
                <a:spcPct val="110000"/>
              </a:lnSpc>
            </a:pPr>
            <a:r>
              <a:rPr lang="en-US" sz="1200" i="1" dirty="0">
                <a:solidFill>
                  <a:srgbClr val="80BE3B"/>
                </a:solidFill>
                <a:latin typeface="Arial"/>
                <a:cs typeface="Arial"/>
              </a:rPr>
              <a:t>Amount of U.S. copper demand that goes to the construction industry.</a:t>
            </a:r>
            <a:r>
              <a:rPr lang="en-US" sz="1200" i="1" baseline="30000" dirty="0">
                <a:solidFill>
                  <a:srgbClr val="80BE3B"/>
                </a:solidFill>
                <a:latin typeface="Arial"/>
                <a:cs typeface="Arial"/>
              </a:rPr>
              <a:t>1 </a:t>
            </a:r>
          </a:p>
        </p:txBody>
      </p:sp>
      <p:sp>
        <p:nvSpPr>
          <p:cNvPr id="36" name="Rectangle 35"/>
          <p:cNvSpPr/>
          <p:nvPr/>
        </p:nvSpPr>
        <p:spPr>
          <a:xfrm>
            <a:off x="474663" y="2965048"/>
            <a:ext cx="5240337" cy="2118529"/>
          </a:xfrm>
          <a:prstGeom prst="rect">
            <a:avLst/>
          </a:prstGeom>
        </p:spPr>
        <p:txBody>
          <a:bodyPr wrap="square">
            <a:spAutoFit/>
          </a:bodyPr>
          <a:lstStyle/>
          <a:p>
            <a:pPr>
              <a:lnSpc>
                <a:spcPct val="110000"/>
              </a:lnSpc>
            </a:pPr>
            <a:r>
              <a:rPr lang="en-US" sz="2000" dirty="0">
                <a:solidFill>
                  <a:srgbClr val="80BE3B"/>
                </a:solidFill>
                <a:latin typeface="Arial"/>
                <a:cs typeface="Arial"/>
              </a:rPr>
              <a:t>America’s miners play an indispensable role in powering and building our nation. From foundations to roofs, power plants to wind farms, roads and bridges to communications grids and data storage centers—America’s infrastructure projects begin with mining. </a:t>
            </a:r>
          </a:p>
        </p:txBody>
      </p:sp>
      <p:sp>
        <p:nvSpPr>
          <p:cNvPr id="39" name="TextBox 38"/>
          <p:cNvSpPr txBox="1"/>
          <p:nvPr/>
        </p:nvSpPr>
        <p:spPr>
          <a:xfrm>
            <a:off x="9954593" y="5463772"/>
            <a:ext cx="2237407" cy="1394228"/>
          </a:xfrm>
          <a:prstGeom prst="rect">
            <a:avLst/>
          </a:prstGeom>
          <a:noFill/>
        </p:spPr>
        <p:txBody>
          <a:bodyPr wrap="square" rtlCol="0">
            <a:spAutoFit/>
          </a:bodyPr>
          <a:lstStyle/>
          <a:p>
            <a:r>
              <a:rPr lang="en-US" sz="3200" b="1" spc="-50" dirty="0">
                <a:solidFill>
                  <a:srgbClr val="80BE3B"/>
                </a:solidFill>
                <a:latin typeface="Arial"/>
                <a:cs typeface="Arial"/>
              </a:rPr>
              <a:t>98%</a:t>
            </a:r>
          </a:p>
          <a:p>
            <a:pPr>
              <a:lnSpc>
                <a:spcPct val="110000"/>
              </a:lnSpc>
            </a:pPr>
            <a:r>
              <a:rPr lang="en-US" sz="1200" i="1" dirty="0">
                <a:solidFill>
                  <a:srgbClr val="80BE3B"/>
                </a:solidFill>
                <a:latin typeface="Arial"/>
                <a:cs typeface="Arial"/>
              </a:rPr>
              <a:t>Amount of iron ore mined in the world that is used to make steel, the foundation of the world’s tallest buildings.</a:t>
            </a:r>
            <a:r>
              <a:rPr lang="en-US" sz="1200" i="1" baseline="30000" dirty="0">
                <a:solidFill>
                  <a:srgbClr val="80BE3B"/>
                </a:solidFill>
                <a:latin typeface="Arial"/>
                <a:cs typeface="Arial"/>
              </a:rPr>
              <a:t>4 </a:t>
            </a:r>
          </a:p>
        </p:txBody>
      </p:sp>
      <p:sp>
        <p:nvSpPr>
          <p:cNvPr id="16" name="TextBox 15"/>
          <p:cNvSpPr txBox="1"/>
          <p:nvPr/>
        </p:nvSpPr>
        <p:spPr>
          <a:xfrm>
            <a:off x="7195376" y="2762083"/>
            <a:ext cx="2329624" cy="975332"/>
          </a:xfrm>
          <a:prstGeom prst="rect">
            <a:avLst/>
          </a:prstGeom>
          <a:noFill/>
        </p:spPr>
        <p:txBody>
          <a:bodyPr wrap="square" rtlCol="0">
            <a:spAutoFit/>
          </a:bodyPr>
          <a:lstStyle/>
          <a:p>
            <a:r>
              <a:rPr lang="en-US" sz="3200" b="1" spc="-50" dirty="0">
                <a:solidFill>
                  <a:srgbClr val="80BE3B"/>
                </a:solidFill>
                <a:latin typeface="Arial"/>
                <a:cs typeface="Arial"/>
              </a:rPr>
              <a:t>439 lbs.</a:t>
            </a:r>
          </a:p>
          <a:p>
            <a:pPr>
              <a:lnSpc>
                <a:spcPct val="110000"/>
              </a:lnSpc>
              <a:spcAft>
                <a:spcPts val="1200"/>
              </a:spcAft>
              <a:buClr>
                <a:schemeClr val="tx1">
                  <a:lumMod val="65000"/>
                  <a:lumOff val="35000"/>
                </a:schemeClr>
              </a:buClr>
            </a:pPr>
            <a:r>
              <a:rPr lang="en-US" sz="1200" i="1" dirty="0">
                <a:solidFill>
                  <a:srgbClr val="80BE3B"/>
                </a:solidFill>
                <a:latin typeface="Arial"/>
                <a:cs typeface="Arial"/>
              </a:rPr>
              <a:t>Amount of copper used in the average American home.</a:t>
            </a:r>
            <a:endParaRPr lang="en-US" sz="1200" i="1" baseline="30000" dirty="0">
              <a:solidFill>
                <a:srgbClr val="80BE3B"/>
              </a:solidFill>
              <a:latin typeface="Arial"/>
              <a:cs typeface="Arial"/>
            </a:endParaRPr>
          </a:p>
        </p:txBody>
      </p:sp>
      <p:cxnSp>
        <p:nvCxnSpPr>
          <p:cNvPr id="28" name="Straight Connector 27"/>
          <p:cNvCxnSpPr/>
          <p:nvPr/>
        </p:nvCxnSpPr>
        <p:spPr>
          <a:xfrm>
            <a:off x="9954593" y="1770528"/>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302500" y="1562076"/>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302500" y="2697461"/>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989376" y="2070341"/>
            <a:ext cx="2202624" cy="1381597"/>
          </a:xfrm>
          <a:prstGeom prst="rect">
            <a:avLst/>
          </a:prstGeom>
          <a:noFill/>
        </p:spPr>
        <p:txBody>
          <a:bodyPr wrap="square" rtlCol="0">
            <a:spAutoFit/>
          </a:bodyPr>
          <a:lstStyle/>
          <a:p>
            <a:r>
              <a:rPr lang="en-US" sz="3200" b="1" spc="-50" dirty="0">
                <a:solidFill>
                  <a:srgbClr val="80BE3B"/>
                </a:solidFill>
                <a:latin typeface="Arial"/>
                <a:cs typeface="Arial"/>
              </a:rPr>
              <a:t>65%</a:t>
            </a:r>
          </a:p>
          <a:p>
            <a:pPr>
              <a:lnSpc>
                <a:spcPct val="110000"/>
              </a:lnSpc>
            </a:pPr>
            <a:r>
              <a:rPr lang="en-US" sz="1200" i="1" dirty="0">
                <a:solidFill>
                  <a:srgbClr val="80BE3B"/>
                </a:solidFill>
                <a:latin typeface="Arial"/>
                <a:cs typeface="Arial"/>
              </a:rPr>
              <a:t>Portion of global zinc consumption used to coat steel, making it highly resistant to corrosion. </a:t>
            </a:r>
            <a:endParaRPr lang="en-US" sz="1200" i="1" baseline="30000" dirty="0">
              <a:solidFill>
                <a:srgbClr val="80BE3B"/>
              </a:solidFill>
              <a:latin typeface="Arial"/>
              <a:cs typeface="Arial"/>
            </a:endParaRPr>
          </a:p>
        </p:txBody>
      </p:sp>
      <p:cxnSp>
        <p:nvCxnSpPr>
          <p:cNvPr id="19" name="Straight Connector 18">
            <a:extLst>
              <a:ext uri="{FF2B5EF4-FFF2-40B4-BE49-F238E27FC236}">
                <a16:creationId xmlns:a16="http://schemas.microsoft.com/office/drawing/2014/main" id="{9ED92C8C-5438-4578-AB29-0DFC72D71A1E}"/>
              </a:ext>
            </a:extLst>
          </p:cNvPr>
          <p:cNvCxnSpPr/>
          <p:nvPr/>
        </p:nvCxnSpPr>
        <p:spPr>
          <a:xfrm>
            <a:off x="7290903" y="4196258"/>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96D273C-B5A6-4CF0-8F3B-E8746B67A7C6}"/>
              </a:ext>
            </a:extLst>
          </p:cNvPr>
          <p:cNvSpPr txBox="1"/>
          <p:nvPr/>
        </p:nvSpPr>
        <p:spPr>
          <a:xfrm>
            <a:off x="7221330" y="4214076"/>
            <a:ext cx="2237407" cy="2616101"/>
          </a:xfrm>
          <a:prstGeom prst="rect">
            <a:avLst/>
          </a:prstGeom>
          <a:noFill/>
        </p:spPr>
        <p:txBody>
          <a:bodyPr wrap="square" rtlCol="0">
            <a:spAutoFit/>
          </a:bodyPr>
          <a:lstStyle/>
          <a:p>
            <a:r>
              <a:rPr lang="en-US" sz="3200" b="1" spc="-50" dirty="0">
                <a:solidFill>
                  <a:srgbClr val="80BE3B"/>
                </a:solidFill>
                <a:latin typeface="Arial"/>
                <a:cs typeface="Arial"/>
              </a:rPr>
              <a:t>90%</a:t>
            </a:r>
          </a:p>
          <a:p>
            <a:pPr>
              <a:lnSpc>
                <a:spcPct val="110000"/>
              </a:lnSpc>
            </a:pPr>
            <a:r>
              <a:rPr lang="en-US" sz="1200" i="1" dirty="0">
                <a:solidFill>
                  <a:srgbClr val="80BE3B"/>
                </a:solidFill>
                <a:latin typeface="Arial"/>
                <a:cs typeface="Arial"/>
              </a:rPr>
              <a:t>Amount of kyanite transformed in 2016 into mullite, an essential material for infrastructure because of its heat resistance, used in refractory and ceramic products. It is also used in many electronics – from electrical insulators to spark plugs.</a:t>
            </a:r>
            <a:r>
              <a:rPr lang="en-US" sz="1200" i="1" baseline="30000" dirty="0">
                <a:solidFill>
                  <a:srgbClr val="80BE3B"/>
                </a:solidFill>
                <a:latin typeface="Arial"/>
                <a:cs typeface="Arial"/>
              </a:rPr>
              <a:t>7</a:t>
            </a:r>
          </a:p>
        </p:txBody>
      </p:sp>
      <p:cxnSp>
        <p:nvCxnSpPr>
          <p:cNvPr id="22" name="Straight Connector 21">
            <a:extLst>
              <a:ext uri="{FF2B5EF4-FFF2-40B4-BE49-F238E27FC236}">
                <a16:creationId xmlns:a16="http://schemas.microsoft.com/office/drawing/2014/main" id="{FA76645F-5D9E-470D-89C6-AC4F6A3257D5}"/>
              </a:ext>
            </a:extLst>
          </p:cNvPr>
          <p:cNvCxnSpPr/>
          <p:nvPr/>
        </p:nvCxnSpPr>
        <p:spPr>
          <a:xfrm>
            <a:off x="9954593" y="3766082"/>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6E37071-DD7A-4E95-AF61-6652428A1990}"/>
              </a:ext>
            </a:extLst>
          </p:cNvPr>
          <p:cNvSpPr txBox="1"/>
          <p:nvPr/>
        </p:nvSpPr>
        <p:spPr>
          <a:xfrm>
            <a:off x="10002076" y="3884618"/>
            <a:ext cx="2189924" cy="1194173"/>
          </a:xfrm>
          <a:prstGeom prst="rect">
            <a:avLst/>
          </a:prstGeom>
          <a:noFill/>
        </p:spPr>
        <p:txBody>
          <a:bodyPr wrap="square" rtlCol="0">
            <a:spAutoFit/>
          </a:bodyPr>
          <a:lstStyle/>
          <a:p>
            <a:r>
              <a:rPr lang="en-US" sz="3200" b="1" spc="-50" dirty="0">
                <a:solidFill>
                  <a:srgbClr val="80BE3B"/>
                </a:solidFill>
                <a:latin typeface="Arial"/>
                <a:cs typeface="Arial"/>
              </a:rPr>
              <a:t>19%</a:t>
            </a:r>
          </a:p>
          <a:p>
            <a:pPr>
              <a:lnSpc>
                <a:spcPct val="110000"/>
              </a:lnSpc>
            </a:pPr>
            <a:r>
              <a:rPr lang="en-US" sz="1200" i="1" dirty="0">
                <a:solidFill>
                  <a:srgbClr val="80BE3B"/>
                </a:solidFill>
                <a:latin typeface="Arial"/>
                <a:cs typeface="Arial"/>
              </a:rPr>
              <a:t>Amount of U.S. copper used in electrical infrastructure and electronic products.</a:t>
            </a:r>
            <a:r>
              <a:rPr lang="en-US" sz="1200" i="1" baseline="30000" dirty="0">
                <a:solidFill>
                  <a:srgbClr val="80BE3B"/>
                </a:solidFill>
                <a:latin typeface="Arial"/>
                <a:cs typeface="Arial"/>
              </a:rPr>
              <a:t>8</a:t>
            </a:r>
          </a:p>
        </p:txBody>
      </p:sp>
      <p:sp>
        <p:nvSpPr>
          <p:cNvPr id="26" name="TextBox 25">
            <a:extLst>
              <a:ext uri="{FF2B5EF4-FFF2-40B4-BE49-F238E27FC236}">
                <a16:creationId xmlns:a16="http://schemas.microsoft.com/office/drawing/2014/main" id="{6F76263D-6BB9-49FC-87E2-35423E062252}"/>
              </a:ext>
            </a:extLst>
          </p:cNvPr>
          <p:cNvSpPr txBox="1"/>
          <p:nvPr/>
        </p:nvSpPr>
        <p:spPr>
          <a:xfrm>
            <a:off x="10002076" y="623766"/>
            <a:ext cx="2189924" cy="975332"/>
          </a:xfrm>
          <a:prstGeom prst="rect">
            <a:avLst/>
          </a:prstGeom>
          <a:noFill/>
        </p:spPr>
        <p:txBody>
          <a:bodyPr wrap="square" rtlCol="0">
            <a:spAutoFit/>
          </a:bodyPr>
          <a:lstStyle/>
          <a:p>
            <a:r>
              <a:rPr lang="en-US" sz="3200" b="1" spc="-50" dirty="0">
                <a:solidFill>
                  <a:srgbClr val="80BE3B"/>
                </a:solidFill>
                <a:latin typeface="Arial"/>
                <a:cs typeface="Arial"/>
              </a:rPr>
              <a:t>70%</a:t>
            </a:r>
          </a:p>
          <a:p>
            <a:pPr>
              <a:lnSpc>
                <a:spcPct val="110000"/>
              </a:lnSpc>
            </a:pPr>
            <a:r>
              <a:rPr lang="en-US" sz="1200" i="1" dirty="0">
                <a:solidFill>
                  <a:srgbClr val="80BE3B"/>
                </a:solidFill>
                <a:latin typeface="Arial"/>
                <a:cs typeface="Arial"/>
              </a:rPr>
              <a:t>Portion of the world’s steel produced using coal.</a:t>
            </a:r>
            <a:endParaRPr lang="en-US" sz="1200" i="1" baseline="30000" dirty="0">
              <a:solidFill>
                <a:srgbClr val="80BE3B"/>
              </a:solidFill>
              <a:latin typeface="Arial"/>
              <a:cs typeface="Arial"/>
            </a:endParaRPr>
          </a:p>
        </p:txBody>
      </p:sp>
    </p:spTree>
    <p:extLst>
      <p:ext uri="{BB962C8B-B14F-4D97-AF65-F5344CB8AC3E}">
        <p14:creationId xmlns:p14="http://schemas.microsoft.com/office/powerpoint/2010/main" val="35826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18430" y="471234"/>
            <a:ext cx="6096670" cy="1449628"/>
          </a:xfrm>
          <a:prstGeom prst="rect">
            <a:avLst/>
          </a:prstGeom>
          <a:noFill/>
        </p:spPr>
        <p:txBody>
          <a:bodyPr wrap="square" rtlCol="0">
            <a:spAutoFit/>
          </a:bodyPr>
          <a:lstStyle/>
          <a:p>
            <a:pPr>
              <a:lnSpc>
                <a:spcPct val="80000"/>
              </a:lnSpc>
            </a:pPr>
            <a:r>
              <a:rPr lang="en-US" sz="5400" b="1" dirty="0">
                <a:solidFill>
                  <a:srgbClr val="80BE3B"/>
                </a:solidFill>
                <a:latin typeface="Arial"/>
                <a:cs typeface="Arial"/>
              </a:rPr>
              <a:t>Enhancing National Security</a:t>
            </a:r>
          </a:p>
        </p:txBody>
      </p:sp>
      <p:sp>
        <p:nvSpPr>
          <p:cNvPr id="36" name="Rectangle 35"/>
          <p:cNvSpPr/>
          <p:nvPr/>
        </p:nvSpPr>
        <p:spPr>
          <a:xfrm>
            <a:off x="474663" y="2301747"/>
            <a:ext cx="6002337" cy="2457083"/>
          </a:xfrm>
          <a:prstGeom prst="rect">
            <a:avLst/>
          </a:prstGeom>
        </p:spPr>
        <p:txBody>
          <a:bodyPr wrap="square">
            <a:spAutoFit/>
          </a:bodyPr>
          <a:lstStyle/>
          <a:p>
            <a:pPr>
              <a:lnSpc>
                <a:spcPct val="110000"/>
              </a:lnSpc>
            </a:pPr>
            <a:r>
              <a:rPr lang="en-US" sz="2000" dirty="0">
                <a:solidFill>
                  <a:srgbClr val="80BE3B"/>
                </a:solidFill>
                <a:latin typeface="Arial"/>
                <a:cs typeface="Arial"/>
              </a:rPr>
              <a:t>Metals and minerals are essential elements for safeguarding our nation. Our abundant domestic supplies of metals and minerals minimize our reliance on foreign countries for these vital resources. And our Armed Forces rely on domestic metals and minerals for sophisticated weapons systems and safe transport of our troops. </a:t>
            </a:r>
          </a:p>
        </p:txBody>
      </p:sp>
      <p:cxnSp>
        <p:nvCxnSpPr>
          <p:cNvPr id="12" name="Straight Connector 11"/>
          <p:cNvCxnSpPr/>
          <p:nvPr/>
        </p:nvCxnSpPr>
        <p:spPr>
          <a:xfrm>
            <a:off x="9626600" y="25069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340600" y="25069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36793" y="2551113"/>
            <a:ext cx="2212007" cy="1597360"/>
          </a:xfrm>
          <a:prstGeom prst="rect">
            <a:avLst/>
          </a:prstGeom>
          <a:noFill/>
        </p:spPr>
        <p:txBody>
          <a:bodyPr wrap="square" rtlCol="0">
            <a:spAutoFit/>
          </a:bodyPr>
          <a:lstStyle/>
          <a:p>
            <a:r>
              <a:rPr lang="en-US" sz="3200" b="1" spc="-10" dirty="0">
                <a:solidFill>
                  <a:srgbClr val="80BE3B"/>
                </a:solidFill>
                <a:latin typeface="Arial"/>
                <a:cs typeface="Arial"/>
              </a:rPr>
              <a:t>750,000</a:t>
            </a:r>
          </a:p>
          <a:p>
            <a:pPr>
              <a:lnSpc>
                <a:spcPct val="110000"/>
              </a:lnSpc>
            </a:pPr>
            <a:r>
              <a:rPr lang="en-US" sz="1200" i="1" dirty="0">
                <a:solidFill>
                  <a:srgbClr val="80BE3B"/>
                </a:solidFill>
                <a:latin typeface="Arial"/>
                <a:cs typeface="Arial"/>
              </a:rPr>
              <a:t>Tons of minerals that are used by the U.S. Department of Defense each year in technologies that protect </a:t>
            </a:r>
            <a:br>
              <a:rPr lang="en-US" sz="1200" i="1" dirty="0">
                <a:solidFill>
                  <a:srgbClr val="80BE3B"/>
                </a:solidFill>
                <a:latin typeface="Arial"/>
                <a:cs typeface="Arial"/>
              </a:rPr>
            </a:br>
            <a:r>
              <a:rPr lang="en-US" sz="1200" i="1" dirty="0">
                <a:solidFill>
                  <a:srgbClr val="80BE3B"/>
                </a:solidFill>
                <a:latin typeface="Arial"/>
                <a:cs typeface="Arial"/>
              </a:rPr>
              <a:t>our troops.</a:t>
            </a:r>
            <a:r>
              <a:rPr lang="en-US" sz="1200" i="1" baseline="30000" dirty="0">
                <a:solidFill>
                  <a:srgbClr val="80BE3B"/>
                </a:solidFill>
                <a:latin typeface="Arial"/>
                <a:cs typeface="Arial"/>
              </a:rPr>
              <a:t>1 </a:t>
            </a:r>
          </a:p>
        </p:txBody>
      </p:sp>
      <p:cxnSp>
        <p:nvCxnSpPr>
          <p:cNvPr id="17" name="Straight Connector 16"/>
          <p:cNvCxnSpPr/>
          <p:nvPr/>
        </p:nvCxnSpPr>
        <p:spPr>
          <a:xfrm>
            <a:off x="9652000" y="46659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a:off x="7302500" y="4665925"/>
            <a:ext cx="2529758"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9532176" y="2551112"/>
            <a:ext cx="2151824" cy="1597360"/>
          </a:xfrm>
          <a:prstGeom prst="rect">
            <a:avLst/>
          </a:prstGeom>
          <a:noFill/>
        </p:spPr>
        <p:txBody>
          <a:bodyPr wrap="square" rtlCol="0">
            <a:spAutoFit/>
          </a:bodyPr>
          <a:lstStyle/>
          <a:p>
            <a:r>
              <a:rPr lang="en-US" sz="3200" b="1" spc="-50" dirty="0">
                <a:solidFill>
                  <a:srgbClr val="80BE3B"/>
                </a:solidFill>
                <a:latin typeface="Arial"/>
                <a:cs typeface="Arial"/>
              </a:rPr>
              <a:t>6.6 lbs.</a:t>
            </a:r>
          </a:p>
          <a:p>
            <a:pPr>
              <a:lnSpc>
                <a:spcPct val="110000"/>
              </a:lnSpc>
            </a:pPr>
            <a:r>
              <a:rPr lang="en-US" sz="1200" i="1" dirty="0">
                <a:solidFill>
                  <a:srgbClr val="80BE3B"/>
                </a:solidFill>
                <a:latin typeface="Arial"/>
                <a:cs typeface="Arial"/>
              </a:rPr>
              <a:t>Amount that lithium-ion batteries can lighten a ground troop’s pack, while providing three times the charge.  </a:t>
            </a:r>
          </a:p>
        </p:txBody>
      </p:sp>
      <p:sp>
        <p:nvSpPr>
          <p:cNvPr id="19" name="TextBox 18"/>
          <p:cNvSpPr txBox="1"/>
          <p:nvPr/>
        </p:nvSpPr>
        <p:spPr>
          <a:xfrm>
            <a:off x="9548193" y="4760912"/>
            <a:ext cx="2237407" cy="1308050"/>
          </a:xfrm>
          <a:prstGeom prst="rect">
            <a:avLst/>
          </a:prstGeom>
          <a:noFill/>
        </p:spPr>
        <p:txBody>
          <a:bodyPr wrap="square" rtlCol="0">
            <a:spAutoFit/>
          </a:bodyPr>
          <a:lstStyle/>
          <a:p>
            <a:pPr>
              <a:lnSpc>
                <a:spcPct val="110000"/>
              </a:lnSpc>
            </a:pPr>
            <a:r>
              <a:rPr lang="en-US" sz="1200" i="1" dirty="0">
                <a:solidFill>
                  <a:srgbClr val="80BE3B"/>
                </a:solidFill>
                <a:latin typeface="Arial"/>
                <a:cs typeface="Arial"/>
              </a:rPr>
              <a:t>Beryllium is used to reduce weight and improve guidance performance in fighter jets and NASA technologies such as the mirrors on the James Webb Space Telescope.</a:t>
            </a:r>
            <a:r>
              <a:rPr lang="en-US" sz="1200" i="1" baseline="30000" dirty="0">
                <a:solidFill>
                  <a:srgbClr val="80BE3B"/>
                </a:solidFill>
                <a:latin typeface="Arial"/>
                <a:cs typeface="Arial"/>
              </a:rPr>
              <a:t>2</a:t>
            </a:r>
          </a:p>
        </p:txBody>
      </p:sp>
      <p:sp>
        <p:nvSpPr>
          <p:cNvPr id="13" name="TextBox 12">
            <a:extLst>
              <a:ext uri="{FF2B5EF4-FFF2-40B4-BE49-F238E27FC236}">
                <a16:creationId xmlns:a16="http://schemas.microsoft.com/office/drawing/2014/main" id="{7CA33FF4-0807-4090-B1BE-50264F12BE1F}"/>
              </a:ext>
            </a:extLst>
          </p:cNvPr>
          <p:cNvSpPr txBox="1"/>
          <p:nvPr/>
        </p:nvSpPr>
        <p:spPr>
          <a:xfrm>
            <a:off x="7206972" y="4758830"/>
            <a:ext cx="2189924" cy="1178464"/>
          </a:xfrm>
          <a:prstGeom prst="rect">
            <a:avLst/>
          </a:prstGeom>
          <a:noFill/>
        </p:spPr>
        <p:txBody>
          <a:bodyPr wrap="square" rtlCol="0">
            <a:spAutoFit/>
          </a:bodyPr>
          <a:lstStyle/>
          <a:p>
            <a:r>
              <a:rPr lang="en-US" sz="3200" b="1" spc="-50" dirty="0">
                <a:solidFill>
                  <a:srgbClr val="80BE3B"/>
                </a:solidFill>
                <a:latin typeface="Arial"/>
                <a:cs typeface="Arial"/>
              </a:rPr>
              <a:t>9%</a:t>
            </a:r>
          </a:p>
          <a:p>
            <a:pPr>
              <a:lnSpc>
                <a:spcPct val="110000"/>
              </a:lnSpc>
            </a:pPr>
            <a:r>
              <a:rPr lang="en-US" sz="1200" i="1" dirty="0">
                <a:solidFill>
                  <a:srgbClr val="80BE3B"/>
                </a:solidFill>
                <a:latin typeface="Arial"/>
                <a:cs typeface="Arial"/>
              </a:rPr>
              <a:t>Amount of U.S. beryllium production utilized in defense applications each year.</a:t>
            </a:r>
            <a:endParaRPr lang="en-US" sz="1200" i="1" baseline="30000" dirty="0">
              <a:solidFill>
                <a:srgbClr val="80BE3B"/>
              </a:solidFill>
              <a:latin typeface="Arial"/>
              <a:cs typeface="Arial"/>
            </a:endParaRPr>
          </a:p>
        </p:txBody>
      </p:sp>
    </p:spTree>
    <p:extLst>
      <p:ext uri="{BB962C8B-B14F-4D97-AF65-F5344CB8AC3E}">
        <p14:creationId xmlns:p14="http://schemas.microsoft.com/office/powerpoint/2010/main" val="205866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18430" y="471234"/>
            <a:ext cx="7582570" cy="784830"/>
          </a:xfrm>
          <a:prstGeom prst="rect">
            <a:avLst/>
          </a:prstGeom>
          <a:noFill/>
        </p:spPr>
        <p:txBody>
          <a:bodyPr wrap="square" rtlCol="0">
            <a:spAutoFit/>
          </a:bodyPr>
          <a:lstStyle/>
          <a:p>
            <a:pPr>
              <a:lnSpc>
                <a:spcPct val="80000"/>
              </a:lnSpc>
            </a:pPr>
            <a:r>
              <a:rPr lang="en-US" sz="5400" b="1" dirty="0">
                <a:solidFill>
                  <a:srgbClr val="80BE3B"/>
                </a:solidFill>
                <a:latin typeface="Arial"/>
                <a:cs typeface="Arial"/>
              </a:rPr>
              <a:t>Safety</a:t>
            </a:r>
          </a:p>
        </p:txBody>
      </p:sp>
      <p:cxnSp>
        <p:nvCxnSpPr>
          <p:cNvPr id="5" name="Straight Connector 4"/>
          <p:cNvCxnSpPr/>
          <p:nvPr/>
        </p:nvCxnSpPr>
        <p:spPr>
          <a:xfrm>
            <a:off x="9652000" y="4635226"/>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474663" y="1542648"/>
            <a:ext cx="7818437" cy="4149853"/>
          </a:xfrm>
          <a:prstGeom prst="rect">
            <a:avLst/>
          </a:prstGeom>
        </p:spPr>
        <p:txBody>
          <a:bodyPr wrap="square">
            <a:spAutoFit/>
          </a:bodyPr>
          <a:lstStyle/>
          <a:p>
            <a:pPr>
              <a:lnSpc>
                <a:spcPct val="110000"/>
              </a:lnSpc>
            </a:pPr>
            <a:r>
              <a:rPr lang="en-US" sz="2000" dirty="0">
                <a:solidFill>
                  <a:srgbClr val="80BE3B"/>
                </a:solidFill>
                <a:latin typeface="Arial"/>
                <a:cs typeface="Arial"/>
              </a:rPr>
              <a:t>The safety and health of our workers and colleagues is a core value of the mining industry. Today’s modern mining companies recognize that continuous performance improvement necessary to achieve the goals of zero fatalities and injuries means going beyond what’s required by regulations. </a:t>
            </a:r>
          </a:p>
          <a:p>
            <a:pPr>
              <a:lnSpc>
                <a:spcPct val="110000"/>
              </a:lnSpc>
            </a:pPr>
            <a:endParaRPr lang="en-US" sz="2000" dirty="0">
              <a:solidFill>
                <a:srgbClr val="80BE3B"/>
              </a:solidFill>
              <a:latin typeface="Arial"/>
              <a:cs typeface="Arial"/>
            </a:endParaRPr>
          </a:p>
          <a:p>
            <a:pPr>
              <a:lnSpc>
                <a:spcPct val="110000"/>
              </a:lnSpc>
            </a:pPr>
            <a:r>
              <a:rPr lang="en-US" sz="2000" dirty="0">
                <a:solidFill>
                  <a:srgbClr val="80BE3B"/>
                </a:solidFill>
                <a:latin typeface="Arial"/>
                <a:cs typeface="Arial"/>
              </a:rPr>
              <a:t>To accelerate the pace of mine safety improvement, the U.S. mining industry has taken voluntary steps to implement best practices that encourage a “culture of safety.” By identifying and eliminating potential hazards, and deploying state-of-the-art technology, American mining has developed an award-wining safety framework that is bringing more miners home safely after every shift.  </a:t>
            </a:r>
          </a:p>
        </p:txBody>
      </p:sp>
      <p:cxnSp>
        <p:nvCxnSpPr>
          <p:cNvPr id="38" name="Straight Connector 37"/>
          <p:cNvCxnSpPr/>
          <p:nvPr/>
        </p:nvCxnSpPr>
        <p:spPr>
          <a:xfrm>
            <a:off x="9652000" y="1932250"/>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560893" y="1963737"/>
            <a:ext cx="2326307" cy="1191095"/>
          </a:xfrm>
          <a:prstGeom prst="rect">
            <a:avLst/>
          </a:prstGeom>
          <a:noFill/>
        </p:spPr>
        <p:txBody>
          <a:bodyPr wrap="square" rtlCol="0">
            <a:spAutoFit/>
          </a:bodyPr>
          <a:lstStyle/>
          <a:p>
            <a:r>
              <a:rPr lang="en-US" sz="3200" b="1" spc="-50" dirty="0">
                <a:solidFill>
                  <a:srgbClr val="80BE3B"/>
                </a:solidFill>
                <a:latin typeface="Arial"/>
                <a:cs typeface="Arial"/>
              </a:rPr>
              <a:t>52%</a:t>
            </a:r>
          </a:p>
          <a:p>
            <a:pPr>
              <a:lnSpc>
                <a:spcPct val="110000"/>
              </a:lnSpc>
            </a:pPr>
            <a:r>
              <a:rPr lang="en-US" sz="1200" i="1" spc="-20" dirty="0">
                <a:solidFill>
                  <a:srgbClr val="80BE3B"/>
                </a:solidFill>
                <a:latin typeface="Arial"/>
                <a:cs typeface="Arial"/>
              </a:rPr>
              <a:t>Amount by which injury rates in U.S. mines have been reduced since 2004.</a:t>
            </a:r>
            <a:endParaRPr lang="en-US" sz="1200" i="1" spc="-20" baseline="30000" dirty="0">
              <a:solidFill>
                <a:srgbClr val="80BE3B"/>
              </a:solidFill>
              <a:latin typeface="Arial"/>
              <a:cs typeface="Arial"/>
            </a:endParaRPr>
          </a:p>
        </p:txBody>
      </p:sp>
      <p:cxnSp>
        <p:nvCxnSpPr>
          <p:cNvPr id="20" name="Straight Connector 19"/>
          <p:cNvCxnSpPr/>
          <p:nvPr/>
        </p:nvCxnSpPr>
        <p:spPr>
          <a:xfrm>
            <a:off x="9652000" y="3367350"/>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560893" y="3398837"/>
            <a:ext cx="2404321" cy="1194173"/>
          </a:xfrm>
          <a:prstGeom prst="rect">
            <a:avLst/>
          </a:prstGeom>
          <a:noFill/>
        </p:spPr>
        <p:txBody>
          <a:bodyPr wrap="square" rtlCol="0">
            <a:spAutoFit/>
          </a:bodyPr>
          <a:lstStyle/>
          <a:p>
            <a:r>
              <a:rPr lang="en-US" sz="3200" b="1" spc="-50" dirty="0">
                <a:solidFill>
                  <a:srgbClr val="80BE3B"/>
                </a:solidFill>
                <a:latin typeface="Arial"/>
                <a:cs typeface="Arial"/>
              </a:rPr>
              <a:t>49%</a:t>
            </a:r>
          </a:p>
          <a:p>
            <a:pPr>
              <a:lnSpc>
                <a:spcPct val="110000"/>
              </a:lnSpc>
            </a:pPr>
            <a:r>
              <a:rPr lang="en-US" sz="1200" i="1" spc="-20" dirty="0">
                <a:solidFill>
                  <a:srgbClr val="80BE3B"/>
                </a:solidFill>
                <a:latin typeface="Arial"/>
                <a:cs typeface="Arial"/>
              </a:rPr>
              <a:t>Amount by which fatality rates </a:t>
            </a:r>
            <a:br>
              <a:rPr lang="en-US" sz="1200" i="1" spc="-20" dirty="0">
                <a:solidFill>
                  <a:srgbClr val="80BE3B"/>
                </a:solidFill>
                <a:latin typeface="Arial"/>
                <a:cs typeface="Arial"/>
              </a:rPr>
            </a:br>
            <a:r>
              <a:rPr lang="en-US" sz="1200" i="1" spc="-20" dirty="0">
                <a:solidFill>
                  <a:srgbClr val="80BE3B"/>
                </a:solidFill>
                <a:latin typeface="Arial"/>
                <a:cs typeface="Arial"/>
              </a:rPr>
              <a:t>in U.S. mines have been </a:t>
            </a:r>
            <a:br>
              <a:rPr lang="en-US" sz="1200" i="1" spc="-20" dirty="0">
                <a:solidFill>
                  <a:srgbClr val="80BE3B"/>
                </a:solidFill>
                <a:latin typeface="Arial"/>
                <a:cs typeface="Arial"/>
              </a:rPr>
            </a:br>
            <a:r>
              <a:rPr lang="en-US" sz="1200" i="1" spc="-20" dirty="0">
                <a:solidFill>
                  <a:srgbClr val="80BE3B"/>
                </a:solidFill>
                <a:latin typeface="Arial"/>
                <a:cs typeface="Arial"/>
              </a:rPr>
              <a:t>reduced since 2004.</a:t>
            </a:r>
            <a:endParaRPr lang="en-US" sz="1200" i="1" spc="-20" baseline="30000" dirty="0">
              <a:solidFill>
                <a:srgbClr val="80BE3B"/>
              </a:solidFill>
              <a:latin typeface="Arial"/>
              <a:cs typeface="Arial"/>
            </a:endParaRPr>
          </a:p>
        </p:txBody>
      </p:sp>
    </p:spTree>
    <p:extLst>
      <p:ext uri="{BB962C8B-B14F-4D97-AF65-F5344CB8AC3E}">
        <p14:creationId xmlns:p14="http://schemas.microsoft.com/office/powerpoint/2010/main" val="3859389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3289" y="5046134"/>
            <a:ext cx="1940507" cy="430885"/>
          </a:xfrm>
          <a:prstGeom prst="rect">
            <a:avLst/>
          </a:prstGeom>
        </p:spPr>
        <p:txBody>
          <a:bodyPr wrap="square" lIns="91438" tIns="45719" rIns="91438" bIns="45719">
            <a:spAutoFit/>
          </a:bodyPr>
          <a:lstStyle/>
          <a:p>
            <a:r>
              <a:rPr lang="en-US" sz="1100" i="1" dirty="0">
                <a:solidFill>
                  <a:schemeClr val="tx1">
                    <a:lumMod val="65000"/>
                    <a:lumOff val="35000"/>
                  </a:schemeClr>
                </a:solidFill>
                <a:latin typeface="Arial"/>
                <a:cs typeface="Arial"/>
              </a:rPr>
              <a:t>Source: Mine Safety</a:t>
            </a:r>
          </a:p>
          <a:p>
            <a:r>
              <a:rPr lang="en-US" sz="1100" i="1" dirty="0">
                <a:solidFill>
                  <a:schemeClr val="tx1">
                    <a:lumMod val="65000"/>
                    <a:lumOff val="35000"/>
                  </a:schemeClr>
                </a:solidFill>
                <a:latin typeface="Arial"/>
                <a:cs typeface="Arial"/>
              </a:rPr>
              <a:t>&amp; Health Administration</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27</a:t>
            </a:fld>
            <a:endParaRPr lang="de-DE" dirty="0">
              <a:solidFill>
                <a:schemeClr val="tx1">
                  <a:lumMod val="65000"/>
                  <a:lumOff val="35000"/>
                </a:schemeClr>
              </a:solidFill>
            </a:endParaRPr>
          </a:p>
        </p:txBody>
      </p:sp>
      <p:sp>
        <p:nvSpPr>
          <p:cNvPr id="7" name="Title 1"/>
          <p:cNvSpPr txBox="1">
            <a:spLocks/>
          </p:cNvSpPr>
          <p:nvPr/>
        </p:nvSpPr>
        <p:spPr>
          <a:xfrm>
            <a:off x="421454" y="430908"/>
            <a:ext cx="11516546" cy="683870"/>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Arial"/>
                <a:cs typeface="Arial"/>
              </a:rPr>
              <a:t>U.S. Mining Fatalities 1980–2018</a:t>
            </a:r>
          </a:p>
        </p:txBody>
      </p:sp>
      <p:cxnSp>
        <p:nvCxnSpPr>
          <p:cNvPr id="8" name="Straight Connector 7"/>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close up of a map&#10;&#10;Description automatically generated">
            <a:extLst>
              <a:ext uri="{FF2B5EF4-FFF2-40B4-BE49-F238E27FC236}">
                <a16:creationId xmlns:a16="http://schemas.microsoft.com/office/drawing/2014/main" id="{325FA0BB-1E6C-4974-90BB-495A97EC5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22" y="1329508"/>
            <a:ext cx="8692445" cy="4198984"/>
          </a:xfrm>
          <a:prstGeom prst="rect">
            <a:avLst/>
          </a:prstGeom>
        </p:spPr>
      </p:pic>
    </p:spTree>
    <p:extLst>
      <p:ext uri="{BB962C8B-B14F-4D97-AF65-F5344CB8AC3E}">
        <p14:creationId xmlns:p14="http://schemas.microsoft.com/office/powerpoint/2010/main" val="156688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18430" y="471234"/>
            <a:ext cx="7582570" cy="1449628"/>
          </a:xfrm>
          <a:prstGeom prst="rect">
            <a:avLst/>
          </a:prstGeom>
          <a:noFill/>
        </p:spPr>
        <p:txBody>
          <a:bodyPr wrap="square" rtlCol="0">
            <a:spAutoFit/>
          </a:bodyPr>
          <a:lstStyle/>
          <a:p>
            <a:pPr>
              <a:lnSpc>
                <a:spcPct val="80000"/>
              </a:lnSpc>
            </a:pPr>
            <a:r>
              <a:rPr lang="en-US" sz="5400" b="1" dirty="0">
                <a:solidFill>
                  <a:srgbClr val="80BE3B"/>
                </a:solidFill>
                <a:latin typeface="Arial"/>
                <a:cs typeface="Arial"/>
              </a:rPr>
              <a:t>Environmental Responsibility</a:t>
            </a:r>
          </a:p>
        </p:txBody>
      </p:sp>
      <p:sp>
        <p:nvSpPr>
          <p:cNvPr id="18" name="TextBox 17"/>
          <p:cNvSpPr txBox="1"/>
          <p:nvPr/>
        </p:nvSpPr>
        <p:spPr>
          <a:xfrm>
            <a:off x="9294192" y="608013"/>
            <a:ext cx="2377108" cy="1800493"/>
          </a:xfrm>
          <a:prstGeom prst="rect">
            <a:avLst/>
          </a:prstGeom>
          <a:noFill/>
        </p:spPr>
        <p:txBody>
          <a:bodyPr wrap="square" rtlCol="0">
            <a:spAutoFit/>
          </a:bodyPr>
          <a:lstStyle/>
          <a:p>
            <a:r>
              <a:rPr lang="en-US" sz="3200" b="1" dirty="0">
                <a:solidFill>
                  <a:srgbClr val="80BE3B"/>
                </a:solidFill>
                <a:latin typeface="Arial"/>
                <a:cs typeface="Arial"/>
              </a:rPr>
              <a:t>90%</a:t>
            </a:r>
          </a:p>
          <a:p>
            <a:pPr>
              <a:lnSpc>
                <a:spcPct val="110000"/>
              </a:lnSpc>
            </a:pPr>
            <a:r>
              <a:rPr lang="en-US" sz="1200" i="1" dirty="0">
                <a:solidFill>
                  <a:srgbClr val="80BE3B"/>
                </a:solidFill>
                <a:latin typeface="Arial"/>
                <a:cs typeface="Arial"/>
              </a:rPr>
              <a:t>Amount by which today’s new coal-fueled power plants have reduced emissions (SO</a:t>
            </a:r>
            <a:r>
              <a:rPr lang="en-US" sz="1200" i="1" baseline="30000" dirty="0">
                <a:solidFill>
                  <a:srgbClr val="80BE3B"/>
                </a:solidFill>
                <a:latin typeface="Arial"/>
                <a:cs typeface="Arial"/>
              </a:rPr>
              <a:t>2</a:t>
            </a:r>
            <a:r>
              <a:rPr lang="en-US" sz="1200" i="1" dirty="0">
                <a:solidFill>
                  <a:srgbClr val="80BE3B"/>
                </a:solidFill>
                <a:latin typeface="Arial"/>
                <a:cs typeface="Arial"/>
              </a:rPr>
              <a:t>, NO</a:t>
            </a:r>
            <a:r>
              <a:rPr lang="en-US" sz="1200" i="1" baseline="-25000" dirty="0">
                <a:solidFill>
                  <a:srgbClr val="80BE3B"/>
                </a:solidFill>
                <a:latin typeface="Arial"/>
                <a:cs typeface="Arial"/>
              </a:rPr>
              <a:t>x</a:t>
            </a:r>
            <a:r>
              <a:rPr lang="en-US" sz="1200" i="1" dirty="0">
                <a:solidFill>
                  <a:srgbClr val="80BE3B"/>
                </a:solidFill>
                <a:latin typeface="Arial"/>
                <a:cs typeface="Arial"/>
              </a:rPr>
              <a:t>, particulates and mercury), compared with the typical 1970s plants they replace.</a:t>
            </a:r>
            <a:r>
              <a:rPr lang="en-US" sz="1200" i="1" baseline="30000" dirty="0">
                <a:solidFill>
                  <a:srgbClr val="80BE3B"/>
                </a:solidFill>
                <a:latin typeface="Arial"/>
                <a:cs typeface="Arial"/>
              </a:rPr>
              <a:t>1 </a:t>
            </a:r>
          </a:p>
        </p:txBody>
      </p:sp>
      <p:sp>
        <p:nvSpPr>
          <p:cNvPr id="36" name="Rectangle 35"/>
          <p:cNvSpPr/>
          <p:nvPr/>
        </p:nvSpPr>
        <p:spPr>
          <a:xfrm>
            <a:off x="474663" y="2190348"/>
            <a:ext cx="7666705" cy="4149853"/>
          </a:xfrm>
          <a:prstGeom prst="rect">
            <a:avLst/>
          </a:prstGeom>
        </p:spPr>
        <p:txBody>
          <a:bodyPr wrap="square">
            <a:spAutoFit/>
          </a:bodyPr>
          <a:lstStyle/>
          <a:p>
            <a:pPr>
              <a:lnSpc>
                <a:spcPct val="110000"/>
              </a:lnSpc>
            </a:pPr>
            <a:r>
              <a:rPr lang="en-US" sz="2000" dirty="0">
                <a:solidFill>
                  <a:srgbClr val="80BE3B"/>
                </a:solidFill>
                <a:latin typeface="Arial"/>
                <a:cs typeface="Arial"/>
              </a:rPr>
              <a:t>Natural resources are at the heart of mining, therefore good environmental stewardship is an industry imperative and a core requirement. Mining and its employees are at the center of our communities, underscoring our commitment to being good neighbors wherever we operate.</a:t>
            </a:r>
          </a:p>
          <a:p>
            <a:pPr>
              <a:lnSpc>
                <a:spcPct val="110000"/>
              </a:lnSpc>
            </a:pPr>
            <a:endParaRPr lang="en-US" sz="2000" dirty="0">
              <a:solidFill>
                <a:srgbClr val="80BE3B"/>
              </a:solidFill>
              <a:latin typeface="Arial"/>
              <a:cs typeface="Arial"/>
            </a:endParaRPr>
          </a:p>
          <a:p>
            <a:pPr>
              <a:lnSpc>
                <a:spcPct val="110000"/>
              </a:lnSpc>
            </a:pPr>
            <a:r>
              <a:rPr lang="en-US" sz="2000" dirty="0">
                <a:solidFill>
                  <a:srgbClr val="80BE3B"/>
                </a:solidFill>
                <a:latin typeface="Arial"/>
                <a:cs typeface="Arial"/>
              </a:rPr>
              <a:t>Building on the extraordinary environmental progress made in recent decades, the industry is committed to continued technological advancements that make the use of our resources cleaner and more efficient. Even before mining begins, extensive plans are made and funding is secured to support the restoration of land after mining operations have concluded. </a:t>
            </a:r>
          </a:p>
        </p:txBody>
      </p:sp>
      <p:sp>
        <p:nvSpPr>
          <p:cNvPr id="39" name="TextBox 38"/>
          <p:cNvSpPr txBox="1"/>
          <p:nvPr/>
        </p:nvSpPr>
        <p:spPr>
          <a:xfrm>
            <a:off x="9294192" y="2703512"/>
            <a:ext cx="2516807" cy="1800493"/>
          </a:xfrm>
          <a:prstGeom prst="rect">
            <a:avLst/>
          </a:prstGeom>
          <a:noFill/>
        </p:spPr>
        <p:txBody>
          <a:bodyPr wrap="square" rtlCol="0">
            <a:spAutoFit/>
          </a:bodyPr>
          <a:lstStyle/>
          <a:p>
            <a:r>
              <a:rPr lang="en-US" sz="3200" b="1" spc="-50" dirty="0">
                <a:solidFill>
                  <a:srgbClr val="80BE3B"/>
                </a:solidFill>
                <a:latin typeface="Arial"/>
                <a:cs typeface="Arial"/>
              </a:rPr>
              <a:t>3 million</a:t>
            </a:r>
          </a:p>
          <a:p>
            <a:pPr>
              <a:lnSpc>
                <a:spcPct val="110000"/>
              </a:lnSpc>
            </a:pPr>
            <a:r>
              <a:rPr lang="en-US" sz="1200" i="1" dirty="0">
                <a:solidFill>
                  <a:srgbClr val="80BE3B"/>
                </a:solidFill>
                <a:latin typeface="Arial"/>
                <a:cs typeface="Arial"/>
              </a:rPr>
              <a:t>Number of acres of mined land that have been restored by U.S. mining companies to their natural conditions for wildlife habitats or new sites for schools, hospitals or infrastructure projects.</a:t>
            </a:r>
            <a:r>
              <a:rPr lang="en-US" sz="1200" i="1" baseline="30000" dirty="0">
                <a:solidFill>
                  <a:srgbClr val="80BE3B"/>
                </a:solidFill>
                <a:latin typeface="Arial"/>
                <a:cs typeface="Arial"/>
              </a:rPr>
              <a:t>2 </a:t>
            </a:r>
          </a:p>
        </p:txBody>
      </p:sp>
      <p:sp>
        <p:nvSpPr>
          <p:cNvPr id="22" name="TextBox 21"/>
          <p:cNvSpPr txBox="1"/>
          <p:nvPr/>
        </p:nvSpPr>
        <p:spPr>
          <a:xfrm>
            <a:off x="9294192" y="4887912"/>
            <a:ext cx="2427907" cy="1394228"/>
          </a:xfrm>
          <a:prstGeom prst="rect">
            <a:avLst/>
          </a:prstGeom>
          <a:noFill/>
        </p:spPr>
        <p:txBody>
          <a:bodyPr wrap="square" rtlCol="0">
            <a:spAutoFit/>
          </a:bodyPr>
          <a:lstStyle/>
          <a:p>
            <a:r>
              <a:rPr lang="en-US" sz="3200" b="1" spc="-100" dirty="0">
                <a:solidFill>
                  <a:srgbClr val="80BE3B"/>
                </a:solidFill>
                <a:latin typeface="Arial"/>
                <a:cs typeface="Arial"/>
              </a:rPr>
              <a:t>$10+ billion</a:t>
            </a:r>
          </a:p>
          <a:p>
            <a:pPr>
              <a:lnSpc>
                <a:spcPct val="110000"/>
              </a:lnSpc>
            </a:pPr>
            <a:r>
              <a:rPr lang="en-US" sz="1200" i="1" dirty="0">
                <a:solidFill>
                  <a:srgbClr val="80BE3B"/>
                </a:solidFill>
                <a:latin typeface="Arial"/>
                <a:cs typeface="Arial"/>
              </a:rPr>
              <a:t>Amount the U.S. mining industry has paid to reclaim mines that were abandoned prior to laws requiring reclamation.</a:t>
            </a:r>
            <a:r>
              <a:rPr lang="en-US" sz="1200" i="1" baseline="30000" dirty="0">
                <a:solidFill>
                  <a:srgbClr val="80BE3B"/>
                </a:solidFill>
                <a:latin typeface="Arial"/>
                <a:cs typeface="Arial"/>
              </a:rPr>
              <a:t>3</a:t>
            </a:r>
          </a:p>
        </p:txBody>
      </p:sp>
      <p:cxnSp>
        <p:nvCxnSpPr>
          <p:cNvPr id="15" name="Straight Connector 14"/>
          <p:cNvCxnSpPr/>
          <p:nvPr/>
        </p:nvCxnSpPr>
        <p:spPr>
          <a:xfrm>
            <a:off x="9385300" y="2684725"/>
            <a:ext cx="22782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385300" y="558800"/>
            <a:ext cx="22782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385300" y="4805625"/>
            <a:ext cx="22782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3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E73439"/>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a:solidFill>
                <a:srgbClr val="F3BDA8"/>
              </a:solidFill>
            </a:endParaRPr>
          </a:p>
        </p:txBody>
      </p:sp>
      <p:sp>
        <p:nvSpPr>
          <p:cNvPr id="6" name="Title 4"/>
          <p:cNvSpPr txBox="1">
            <a:spLocks/>
          </p:cNvSpPr>
          <p:nvPr/>
        </p:nvSpPr>
        <p:spPr>
          <a:xfrm>
            <a:off x="2625932" y="3312293"/>
            <a:ext cx="6940136" cy="2852737"/>
          </a:xfrm>
          <a:prstGeom prst="rect">
            <a:avLst/>
          </a:prstGeom>
        </p:spPr>
        <p:txBody>
          <a:bodyPr lIns="91438" tIns="45719" rIns="91438" bIns="45719"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FFFF"/>
                </a:solidFill>
                <a:latin typeface="Arial"/>
                <a:cs typeface="Arial"/>
              </a:rPr>
              <a:t>Challenges</a:t>
            </a:r>
          </a:p>
        </p:txBody>
      </p:sp>
      <p:pic>
        <p:nvPicPr>
          <p:cNvPr id="2" name="Picture 1"/>
          <p:cNvPicPr>
            <a:picLocks noChangeAspect="1"/>
          </p:cNvPicPr>
          <p:nvPr/>
        </p:nvPicPr>
        <p:blipFill>
          <a:blip r:embed="rId2"/>
          <a:stretch>
            <a:fillRect/>
          </a:stretch>
        </p:blipFill>
        <p:spPr>
          <a:xfrm>
            <a:off x="8532989" y="1181100"/>
            <a:ext cx="927100" cy="927100"/>
          </a:xfrm>
          <a:prstGeom prst="rect">
            <a:avLst/>
          </a:prstGeom>
        </p:spPr>
      </p:pic>
      <p:pic>
        <p:nvPicPr>
          <p:cNvPr id="8" name="Picture 7" descr="NMA_PPT_Icons_Overview_Challenge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668" y="959556"/>
            <a:ext cx="1143000" cy="1143000"/>
          </a:xfrm>
          <a:prstGeom prst="rect">
            <a:avLst/>
          </a:prstGeom>
        </p:spPr>
      </p:pic>
    </p:spTree>
    <p:extLst>
      <p:ext uri="{BB962C8B-B14F-4D97-AF65-F5344CB8AC3E}">
        <p14:creationId xmlns:p14="http://schemas.microsoft.com/office/powerpoint/2010/main" val="59251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93770" y="3098913"/>
            <a:ext cx="6864185" cy="3499652"/>
          </a:xfrm>
          <a:prstGeom prst="rect">
            <a:avLst/>
          </a:prstGeom>
        </p:spPr>
        <p:txBody>
          <a:bodyPr lIns="91438" tIns="45719" rIns="91438" bIns="45719">
            <a:normAutofit/>
          </a:bodyPr>
          <a:lstStyle/>
          <a:p>
            <a:pPr marL="0" indent="0">
              <a:lnSpc>
                <a:spcPct val="110000"/>
              </a:lnSpc>
              <a:buNone/>
            </a:pPr>
            <a:r>
              <a:rPr lang="en-US" b="1" dirty="0">
                <a:solidFill>
                  <a:srgbClr val="5481C1"/>
                </a:solidFill>
                <a:latin typeface="Arial"/>
                <a:cs typeface="Arial"/>
              </a:rPr>
              <a:t>If you have turned on a light, entered a building, driven on a road, made a phone call, used a computer or visited a doctor, then mining is an important part of your life. </a:t>
            </a:r>
          </a:p>
          <a:p>
            <a:pPr marL="0" indent="0">
              <a:lnSpc>
                <a:spcPct val="110000"/>
              </a:lnSpc>
              <a:buNone/>
            </a:pPr>
            <a:endParaRPr lang="en-US" b="1" dirty="0">
              <a:solidFill>
                <a:srgbClr val="5481C1"/>
              </a:solidFill>
              <a:latin typeface="Arial"/>
              <a:cs typeface="Arial"/>
            </a:endParaRPr>
          </a:p>
          <a:p>
            <a:pPr marL="0" indent="0">
              <a:lnSpc>
                <a:spcPct val="110000"/>
              </a:lnSpc>
              <a:buNone/>
            </a:pPr>
            <a:endParaRPr lang="en-US" b="1" dirty="0">
              <a:solidFill>
                <a:srgbClr val="5481C1"/>
              </a:solidFill>
              <a:latin typeface="Arial"/>
              <a:cs typeface="Arial"/>
            </a:endParaRPr>
          </a:p>
        </p:txBody>
      </p:sp>
      <p:pic>
        <p:nvPicPr>
          <p:cNvPr id="7" name="Picture 6"/>
          <p:cNvPicPr>
            <a:picLocks noChangeAspect="1"/>
          </p:cNvPicPr>
          <p:nvPr/>
        </p:nvPicPr>
        <p:blipFill>
          <a:blip r:embed="rId3"/>
          <a:stretch>
            <a:fillRect/>
          </a:stretch>
        </p:blipFill>
        <p:spPr>
          <a:xfrm>
            <a:off x="2768600" y="-596900"/>
            <a:ext cx="1439863" cy="5319494"/>
          </a:xfrm>
          <a:prstGeom prst="rect">
            <a:avLst/>
          </a:prstGeom>
        </p:spPr>
      </p:pic>
    </p:spTree>
    <p:extLst>
      <p:ext uri="{BB962C8B-B14F-4D97-AF65-F5344CB8AC3E}">
        <p14:creationId xmlns:p14="http://schemas.microsoft.com/office/powerpoint/2010/main" val="2959938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594" y="403851"/>
            <a:ext cx="10515600" cy="617745"/>
          </a:xfrm>
          <a:prstGeom prst="rect">
            <a:avLst/>
          </a:prstGeom>
        </p:spPr>
        <p:txBody>
          <a:bodyPr lIns="91438" tIns="45719" rIns="91438" bIns="45719"/>
          <a:lstStyle/>
          <a:p>
            <a:r>
              <a:rPr lang="en-US" sz="3600" dirty="0">
                <a:solidFill>
                  <a:srgbClr val="E73439"/>
                </a:solidFill>
                <a:latin typeface="Arial"/>
                <a:cs typeface="Arial"/>
              </a:rPr>
              <a:t>The Affordable Clean Energy (ACE) Rule </a:t>
            </a:r>
            <a:r>
              <a:rPr lang="en-US" sz="3600" i="1" dirty="0">
                <a:solidFill>
                  <a:srgbClr val="E73439"/>
                </a:solidFill>
                <a:latin typeface="Arial"/>
                <a:cs typeface="Arial"/>
              </a:rPr>
              <a:t>vs</a:t>
            </a:r>
            <a:r>
              <a:rPr lang="en-US" sz="3600" dirty="0">
                <a:solidFill>
                  <a:srgbClr val="E73439"/>
                </a:solidFill>
                <a:latin typeface="Arial"/>
                <a:cs typeface="Arial"/>
              </a:rPr>
              <a:t>. The Clean Power Plan (CPP)</a:t>
            </a:r>
          </a:p>
        </p:txBody>
      </p:sp>
      <p:sp>
        <p:nvSpPr>
          <p:cNvPr id="3" name="Content Placeholder 2"/>
          <p:cNvSpPr>
            <a:spLocks noGrp="1"/>
          </p:cNvSpPr>
          <p:nvPr>
            <p:ph idx="4294967295"/>
          </p:nvPr>
        </p:nvSpPr>
        <p:spPr>
          <a:xfrm>
            <a:off x="415033" y="1411913"/>
            <a:ext cx="11049892" cy="4792312"/>
          </a:xfrm>
          <a:prstGeom prst="rect">
            <a:avLst/>
          </a:prstGeom>
        </p:spPr>
        <p:txBody>
          <a:bodyPr lIns="91438" tIns="45719" rIns="91438" bIns="45719" numCol="1" spcCol="228600">
            <a:noAutofit/>
          </a:bodyPr>
          <a:lstStyle/>
          <a:p>
            <a:pPr marL="0" indent="0">
              <a:lnSpc>
                <a:spcPct val="110000"/>
              </a:lnSpc>
              <a:spcAft>
                <a:spcPts val="600"/>
              </a:spcAft>
              <a:buNone/>
            </a:pPr>
            <a:r>
              <a:rPr lang="en-US" sz="1900" dirty="0">
                <a:solidFill>
                  <a:schemeClr val="tx1">
                    <a:lumMod val="65000"/>
                    <a:lumOff val="35000"/>
                  </a:schemeClr>
                </a:solidFill>
                <a:latin typeface="Arial"/>
                <a:cs typeface="Arial"/>
              </a:rPr>
              <a:t>The ACE rule is a welcome replacement to its costly predecessor, the CPP. If allowed to go into effect, the CPP would have had a negligible impact on the environment at a great cost to average Americans who need affordable and reliable energy.</a:t>
            </a:r>
          </a:p>
          <a:p>
            <a:pPr>
              <a:lnSpc>
                <a:spcPct val="110000"/>
              </a:lnSpc>
              <a:spcBef>
                <a:spcPts val="600"/>
              </a:spcBef>
              <a:spcAft>
                <a:spcPts val="600"/>
              </a:spcAft>
            </a:pPr>
            <a:r>
              <a:rPr lang="en-US" sz="1500" b="1" dirty="0">
                <a:solidFill>
                  <a:srgbClr val="E73439"/>
                </a:solidFill>
                <a:latin typeface="Arial"/>
                <a:cs typeface="Arial"/>
              </a:rPr>
              <a:t>Regulating Individual Sources </a:t>
            </a:r>
            <a:r>
              <a:rPr lang="en-US" sz="1500" b="1" i="1" dirty="0">
                <a:solidFill>
                  <a:srgbClr val="E73439"/>
                </a:solidFill>
                <a:latin typeface="Arial"/>
                <a:cs typeface="Arial"/>
              </a:rPr>
              <a:t>vs</a:t>
            </a:r>
            <a:r>
              <a:rPr lang="en-US" sz="1500" b="1" dirty="0">
                <a:solidFill>
                  <a:srgbClr val="E73439"/>
                </a:solidFill>
                <a:latin typeface="Arial"/>
                <a:cs typeface="Arial"/>
              </a:rPr>
              <a:t>. Remaking the Entire Grid. </a:t>
            </a:r>
            <a:r>
              <a:rPr lang="en-US" sz="1500" dirty="0">
                <a:solidFill>
                  <a:schemeClr val="tx1">
                    <a:lumMod val="65000"/>
                    <a:lumOff val="35000"/>
                  </a:schemeClr>
                </a:solidFill>
                <a:latin typeface="Arial"/>
                <a:cs typeface="Arial"/>
              </a:rPr>
              <a:t>The Clean Air Act (CAA) limits systems of emission reduction to those that can be implemented at the source, allowing EPA to regulate individual sources, not the entire electric grid, as was attempted under the CPP.</a:t>
            </a:r>
          </a:p>
          <a:p>
            <a:pPr>
              <a:lnSpc>
                <a:spcPct val="110000"/>
              </a:lnSpc>
              <a:spcBef>
                <a:spcPts val="600"/>
              </a:spcBef>
              <a:buClr>
                <a:schemeClr val="tx1">
                  <a:lumMod val="65000"/>
                  <a:lumOff val="35000"/>
                </a:schemeClr>
              </a:buClr>
            </a:pPr>
            <a:r>
              <a:rPr lang="en-US" sz="1500" b="1" dirty="0">
                <a:solidFill>
                  <a:srgbClr val="E73439"/>
                </a:solidFill>
                <a:latin typeface="Arial"/>
                <a:cs typeface="Arial"/>
              </a:rPr>
              <a:t>Balancing State and Federal Authority </a:t>
            </a:r>
            <a:r>
              <a:rPr lang="en-US" sz="1500" b="1" i="1" dirty="0">
                <a:solidFill>
                  <a:srgbClr val="E73439"/>
                </a:solidFill>
                <a:latin typeface="Arial"/>
                <a:cs typeface="Arial"/>
              </a:rPr>
              <a:t>vs</a:t>
            </a:r>
            <a:r>
              <a:rPr lang="en-US" sz="1500" b="1" dirty="0">
                <a:solidFill>
                  <a:srgbClr val="E73439"/>
                </a:solidFill>
                <a:latin typeface="Arial"/>
                <a:cs typeface="Arial"/>
              </a:rPr>
              <a:t>. A One-Size-Fits-All Mandate. </a:t>
            </a:r>
            <a:r>
              <a:rPr lang="en-US" sz="1500" dirty="0">
                <a:solidFill>
                  <a:schemeClr val="tx1">
                    <a:lumMod val="65000"/>
                    <a:lumOff val="35000"/>
                  </a:schemeClr>
                </a:solidFill>
                <a:latin typeface="Arial"/>
                <a:cs typeface="Arial"/>
              </a:rPr>
              <a:t>EPA and the states have a shared regulatory role in emissions reduction. ACE clarifies that EPA’s role is to determine a nationally applicable system while the states determine standards and how to implement them. </a:t>
            </a:r>
          </a:p>
          <a:p>
            <a:pPr>
              <a:lnSpc>
                <a:spcPct val="110000"/>
              </a:lnSpc>
              <a:spcBef>
                <a:spcPts val="600"/>
              </a:spcBef>
              <a:buClr>
                <a:schemeClr val="tx1">
                  <a:lumMod val="65000"/>
                  <a:lumOff val="35000"/>
                </a:schemeClr>
              </a:buClr>
            </a:pPr>
            <a:r>
              <a:rPr lang="en-US" sz="1500" b="1" dirty="0">
                <a:solidFill>
                  <a:srgbClr val="E73439"/>
                </a:solidFill>
                <a:latin typeface="Arial"/>
                <a:cs typeface="Arial"/>
              </a:rPr>
              <a:t>Reducing Emissions without Unnecessary Costs </a:t>
            </a:r>
            <a:r>
              <a:rPr lang="en-US" sz="1500" b="1" i="1" dirty="0">
                <a:solidFill>
                  <a:srgbClr val="E73439"/>
                </a:solidFill>
                <a:latin typeface="Arial"/>
                <a:cs typeface="Arial"/>
              </a:rPr>
              <a:t>vs</a:t>
            </a:r>
            <a:r>
              <a:rPr lang="en-US" sz="1500" b="1" dirty="0">
                <a:solidFill>
                  <a:srgbClr val="E73439"/>
                </a:solidFill>
                <a:latin typeface="Arial"/>
                <a:cs typeface="Arial"/>
              </a:rPr>
              <a:t>. Regulating to Target an Entire Industry. </a:t>
            </a:r>
            <a:r>
              <a:rPr lang="en-US" sz="1500" dirty="0">
                <a:solidFill>
                  <a:schemeClr val="tx1">
                    <a:lumMod val="65000"/>
                    <a:lumOff val="35000"/>
                  </a:schemeClr>
                </a:solidFill>
                <a:latin typeface="Arial"/>
                <a:cs typeface="Arial"/>
              </a:rPr>
              <a:t>ACE is expected to cut emissions by more than a third below 2005 levels by 2030 – nearly as much as CPP – while also reducing the compliance burden by up to $400 million annually when compared with the CPP.</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30</a:t>
            </a:fld>
            <a:endParaRPr lang="de-DE" dirty="0">
              <a:solidFill>
                <a:schemeClr val="tx1">
                  <a:lumMod val="65000"/>
                  <a:lumOff val="35000"/>
                </a:schemeClr>
              </a:solidFill>
            </a:endParaRPr>
          </a:p>
        </p:txBody>
      </p:sp>
      <p:cxnSp>
        <p:nvCxnSpPr>
          <p:cNvPr id="6" name="Straight Connector 5"/>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371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594" y="403851"/>
            <a:ext cx="10515600" cy="617745"/>
          </a:xfrm>
          <a:prstGeom prst="rect">
            <a:avLst/>
          </a:prstGeom>
        </p:spPr>
        <p:txBody>
          <a:bodyPr lIns="91438" tIns="45719" rIns="91438" bIns="45719"/>
          <a:lstStyle/>
          <a:p>
            <a:r>
              <a:rPr lang="en-US" sz="3600" dirty="0">
                <a:solidFill>
                  <a:srgbClr val="E73439"/>
                </a:solidFill>
                <a:latin typeface="Arial"/>
                <a:cs typeface="Arial"/>
              </a:rPr>
              <a:t>Abandoned Mined Lands</a:t>
            </a:r>
          </a:p>
        </p:txBody>
      </p:sp>
      <p:sp>
        <p:nvSpPr>
          <p:cNvPr id="3" name="Content Placeholder 2"/>
          <p:cNvSpPr>
            <a:spLocks noGrp="1"/>
          </p:cNvSpPr>
          <p:nvPr>
            <p:ph idx="4294967295"/>
          </p:nvPr>
        </p:nvSpPr>
        <p:spPr>
          <a:xfrm>
            <a:off x="415033" y="1411913"/>
            <a:ext cx="11049892" cy="4792312"/>
          </a:xfrm>
          <a:prstGeom prst="rect">
            <a:avLst/>
          </a:prstGeom>
        </p:spPr>
        <p:txBody>
          <a:bodyPr lIns="91438" tIns="45719" rIns="91438" bIns="45719" numCol="1" spcCol="228600">
            <a:noAutofit/>
          </a:bodyPr>
          <a:lstStyle/>
          <a:p>
            <a:pPr marL="0" indent="0">
              <a:lnSpc>
                <a:spcPct val="110000"/>
              </a:lnSpc>
              <a:spcAft>
                <a:spcPts val="600"/>
              </a:spcAft>
              <a:buNone/>
            </a:pPr>
            <a:r>
              <a:rPr lang="en-US" sz="1900" dirty="0">
                <a:solidFill>
                  <a:schemeClr val="tx1">
                    <a:lumMod val="65000"/>
                    <a:lumOff val="35000"/>
                  </a:schemeClr>
                </a:solidFill>
                <a:latin typeface="Arial"/>
                <a:cs typeface="Arial"/>
              </a:rPr>
              <a:t>The coal industry has paid more than $9.7 billion into the AML fund to reclaim legacy abandoned mines only to see the majority of those funds disappear. Instead of focusing on how to continue to tax an industry that cannot afford it, focus and discipline should be brought to delivering the remaining AML funds to priority coal projects, as the law intended. </a:t>
            </a:r>
          </a:p>
          <a:p>
            <a:pPr>
              <a:lnSpc>
                <a:spcPct val="110000"/>
              </a:lnSpc>
              <a:spcBef>
                <a:spcPts val="600"/>
              </a:spcBef>
              <a:buClr>
                <a:schemeClr val="tx1">
                  <a:lumMod val="65000"/>
                  <a:lumOff val="35000"/>
                </a:schemeClr>
              </a:buClr>
            </a:pPr>
            <a:r>
              <a:rPr lang="en-US" sz="1500" b="1" dirty="0">
                <a:solidFill>
                  <a:srgbClr val="E73439"/>
                </a:solidFill>
                <a:latin typeface="Arial"/>
                <a:cs typeface="Arial"/>
              </a:rPr>
              <a:t>Just one in three dollars spent by the fund has gone to priority coal projects that the fund was intended to rehabilitate</a:t>
            </a:r>
            <a:r>
              <a:rPr lang="en-US" sz="1600" dirty="0">
                <a:solidFill>
                  <a:schemeClr val="tx1">
                    <a:lumMod val="65000"/>
                    <a:lumOff val="35000"/>
                  </a:schemeClr>
                </a:solidFill>
                <a:latin typeface="Arial"/>
                <a:cs typeface="Arial"/>
              </a:rPr>
              <a:t>. </a:t>
            </a:r>
            <a:r>
              <a:rPr lang="en-US" sz="1500" dirty="0">
                <a:solidFill>
                  <a:schemeClr val="tx1">
                    <a:lumMod val="65000"/>
                    <a:lumOff val="35000"/>
                  </a:schemeClr>
                </a:solidFill>
                <a:latin typeface="Arial"/>
                <a:cs typeface="Arial"/>
              </a:rPr>
              <a:t>Approximately $9 billion has been spent from the fund. But just $2.7 billion of priority abandoned coal mined lands were reclaimed as of September 30, 2018, according to the Office of Surface Mining (OSM). The $6.3 billion gap between spending and actual reclamation of priority coal AMLs reveals that just a third of funds have reached projects they were intended to remediate.</a:t>
            </a:r>
          </a:p>
          <a:p>
            <a:pPr>
              <a:lnSpc>
                <a:spcPct val="110000"/>
              </a:lnSpc>
              <a:spcBef>
                <a:spcPts val="600"/>
              </a:spcBef>
              <a:buClr>
                <a:schemeClr val="tx1">
                  <a:lumMod val="65000"/>
                  <a:lumOff val="35000"/>
                </a:schemeClr>
              </a:buClr>
            </a:pPr>
            <a:r>
              <a:rPr lang="en-US" sz="1500" b="1" dirty="0">
                <a:solidFill>
                  <a:srgbClr val="E73439"/>
                </a:solidFill>
                <a:latin typeface="Arial"/>
                <a:cs typeface="Arial"/>
              </a:rPr>
              <a:t>By the time the AML fee expires in 2021, the fund will have been in existence for almost 45 years—30 years beyond its intended lifespan—and will have achieved little of its intended purpose.</a:t>
            </a:r>
            <a:r>
              <a:rPr lang="en-US" sz="1500" dirty="0">
                <a:solidFill>
                  <a:schemeClr val="tx1">
                    <a:lumMod val="65000"/>
                    <a:lumOff val="35000"/>
                  </a:schemeClr>
                </a:solidFill>
                <a:latin typeface="Arial"/>
                <a:cs typeface="Arial"/>
              </a:rPr>
              <a:t> Many of the issues surrounding the diversion and inefficient use of coal AML fees are not new; they have plagued the program for decades, and they have been examined in congressional hearings, through inspectors general reports, and by other government bodies, all with no improvement. </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31</a:t>
            </a:fld>
            <a:endParaRPr lang="de-DE" dirty="0">
              <a:solidFill>
                <a:schemeClr val="tx1">
                  <a:lumMod val="65000"/>
                  <a:lumOff val="35000"/>
                </a:schemeClr>
              </a:solidFill>
            </a:endParaRPr>
          </a:p>
        </p:txBody>
      </p:sp>
      <p:cxnSp>
        <p:nvCxnSpPr>
          <p:cNvPr id="6" name="Straight Connector 5"/>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702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6563" y="1032730"/>
            <a:ext cx="11027850" cy="5219700"/>
          </a:xfrm>
          <a:prstGeom prst="rect">
            <a:avLst/>
          </a:prstGeom>
        </p:spPr>
        <p:txBody>
          <a:bodyPr lIns="91438" tIns="45719" rIns="91438" bIns="45719">
            <a:normAutofit fontScale="85000" lnSpcReduction="10000"/>
          </a:bodyPr>
          <a:lstStyle/>
          <a:p>
            <a:pPr marL="0" indent="0">
              <a:lnSpc>
                <a:spcPct val="120000"/>
              </a:lnSpc>
              <a:spcBef>
                <a:spcPts val="0"/>
              </a:spcBef>
              <a:buNone/>
            </a:pPr>
            <a:r>
              <a:rPr lang="en-US" sz="2000" dirty="0">
                <a:solidFill>
                  <a:srgbClr val="595959"/>
                </a:solidFill>
                <a:latin typeface="Arial"/>
                <a:cs typeface="Arial"/>
              </a:rPr>
              <a:t>NMA is fully committed to continuing to work to improve the health and safety of miners. Over the last two decades, effective ventilation controls, implementation of industry best practices, strict adherence to mine ventilation control plans, increased operator and miner safety awareness, and the 2014 coal dust rule, have all contributed to exponentially lower dust levels inside the mine. </a:t>
            </a:r>
          </a:p>
          <a:p>
            <a:pPr marL="0" indent="0">
              <a:lnSpc>
                <a:spcPct val="120000"/>
              </a:lnSpc>
              <a:spcBef>
                <a:spcPts val="0"/>
              </a:spcBef>
              <a:buNone/>
            </a:pPr>
            <a:endParaRPr lang="en-US" sz="900" dirty="0">
              <a:solidFill>
                <a:srgbClr val="595959"/>
              </a:solidFill>
              <a:latin typeface="Arial"/>
              <a:cs typeface="Arial"/>
            </a:endParaRPr>
          </a:p>
          <a:p>
            <a:pPr>
              <a:lnSpc>
                <a:spcPct val="120000"/>
              </a:lnSpc>
              <a:spcBef>
                <a:spcPts val="0"/>
              </a:spcBef>
              <a:buClr>
                <a:schemeClr val="tx1">
                  <a:lumMod val="65000"/>
                  <a:lumOff val="35000"/>
                </a:schemeClr>
              </a:buClr>
            </a:pPr>
            <a:r>
              <a:rPr lang="en-US" sz="1800" b="1" dirty="0">
                <a:solidFill>
                  <a:srgbClr val="E73439"/>
                </a:solidFill>
                <a:latin typeface="Arial"/>
                <a:ea typeface="+mj-ea"/>
                <a:cs typeface="Arial"/>
              </a:rPr>
              <a:t>While the 2014 Dust rule was specific to coal dust, there is evidence that silica dust levels have also declined in recent years. </a:t>
            </a:r>
            <a:r>
              <a:rPr lang="en-US" sz="1600" dirty="0">
                <a:solidFill>
                  <a:srgbClr val="595959"/>
                </a:solidFill>
                <a:latin typeface="Arial"/>
                <a:cs typeface="Arial"/>
              </a:rPr>
              <a:t>Since 2000, there has been a steady decrease in average silica concentrations detected at underground mine occupations, with the average quartz concentration between the years 2016 and 2018 measuring approximately one-fourth of the allowable MSHA exposure limit. More broadly, in 2018, 99 percent of MSHA-collected quartz samples complied with the allowable standard, a significant improvement from 2000, when 77 percent of MSHA-collected quartz samples complied. </a:t>
            </a:r>
          </a:p>
          <a:p>
            <a:pPr>
              <a:lnSpc>
                <a:spcPct val="120000"/>
              </a:lnSpc>
              <a:spcBef>
                <a:spcPts val="0"/>
              </a:spcBef>
              <a:buClr>
                <a:schemeClr val="tx1">
                  <a:lumMod val="65000"/>
                  <a:lumOff val="35000"/>
                </a:schemeClr>
              </a:buClr>
            </a:pPr>
            <a:r>
              <a:rPr lang="en-US" sz="1800" b="1" dirty="0">
                <a:solidFill>
                  <a:srgbClr val="E73439"/>
                </a:solidFill>
                <a:latin typeface="Arial"/>
                <a:ea typeface="+mj-ea"/>
                <a:cs typeface="Arial"/>
              </a:rPr>
              <a:t>Despite progress that has been made, we have consistently stated that more can be done. </a:t>
            </a:r>
            <a:r>
              <a:rPr lang="en-US" sz="1600" dirty="0">
                <a:solidFill>
                  <a:srgbClr val="595959"/>
                </a:solidFill>
                <a:latin typeface="Arial"/>
                <a:cs typeface="Arial"/>
              </a:rPr>
              <a:t>One of the challenges that we face in addressing the challenges of this disease is that symptoms do not typically present for 10 years. That means the reported increase in incidences of disease that recent studies have shown involve exposures dating back decades, before the 2014 Dust rule and stricter standards were put into place.  That doesn’t mean industry is sitting idly by until the 10-year mark after the dust rule was enacted – we believe that more can be done to gain insight into and address the challenge. For instance:</a:t>
            </a:r>
          </a:p>
          <a:p>
            <a:pPr lvl="1">
              <a:lnSpc>
                <a:spcPct val="120000"/>
              </a:lnSpc>
              <a:spcBef>
                <a:spcPts val="0"/>
              </a:spcBef>
              <a:buClr>
                <a:schemeClr val="tx1">
                  <a:lumMod val="65000"/>
                  <a:lumOff val="35000"/>
                </a:schemeClr>
              </a:buClr>
            </a:pPr>
            <a:r>
              <a:rPr lang="en-US" sz="1200" dirty="0">
                <a:solidFill>
                  <a:srgbClr val="595959"/>
                </a:solidFill>
                <a:latin typeface="Arial"/>
                <a:cs typeface="Arial"/>
              </a:rPr>
              <a:t>All miners should be required to participate in the National Institute for Occupational Safety and Health (NIOSH) Enhanced Surveillance Program. </a:t>
            </a:r>
          </a:p>
          <a:p>
            <a:pPr lvl="1">
              <a:lnSpc>
                <a:spcPct val="120000"/>
              </a:lnSpc>
              <a:spcBef>
                <a:spcPts val="0"/>
              </a:spcBef>
              <a:buClr>
                <a:schemeClr val="tx1">
                  <a:lumMod val="65000"/>
                  <a:lumOff val="35000"/>
                </a:schemeClr>
              </a:buClr>
            </a:pPr>
            <a:r>
              <a:rPr lang="en-US" sz="1200" dirty="0">
                <a:solidFill>
                  <a:srgbClr val="595959"/>
                </a:solidFill>
                <a:latin typeface="Arial"/>
                <a:cs typeface="Arial"/>
              </a:rPr>
              <a:t>The 1/3 voluntarily participation rate does not provide a realistic appraisal of disease frequency across the entirety of the coal mining workforce.   </a:t>
            </a:r>
          </a:p>
          <a:p>
            <a:pPr lvl="1">
              <a:lnSpc>
                <a:spcPct val="120000"/>
              </a:lnSpc>
              <a:spcBef>
                <a:spcPts val="0"/>
              </a:spcBef>
              <a:buClr>
                <a:schemeClr val="tx1">
                  <a:lumMod val="65000"/>
                  <a:lumOff val="35000"/>
                </a:schemeClr>
              </a:buClr>
            </a:pPr>
            <a:r>
              <a:rPr lang="en-US" sz="1200" dirty="0">
                <a:solidFill>
                  <a:srgbClr val="595959"/>
                </a:solidFill>
                <a:latin typeface="Arial"/>
                <a:cs typeface="Arial"/>
              </a:rPr>
              <a:t>More importantly, failure to require participation denies the miners, their health care providers and their employers critical information necessary to implement intervention actions, if warranted, during the miners’ working career. </a:t>
            </a:r>
          </a:p>
          <a:p>
            <a:pPr lvl="1">
              <a:lnSpc>
                <a:spcPct val="120000"/>
              </a:lnSpc>
              <a:spcBef>
                <a:spcPts val="0"/>
              </a:spcBef>
              <a:buClr>
                <a:schemeClr val="tx1">
                  <a:lumMod val="65000"/>
                  <a:lumOff val="35000"/>
                </a:schemeClr>
              </a:buClr>
            </a:pPr>
            <a:r>
              <a:rPr lang="en-US" sz="1200" dirty="0">
                <a:solidFill>
                  <a:srgbClr val="595959"/>
                </a:solidFill>
                <a:latin typeface="Arial"/>
                <a:cs typeface="Arial"/>
              </a:rPr>
              <a:t>The government should recognize the use of administrative controls and personal protective equipment (PPE) (such as airstream helmets) to supplement engineering controls. These are recognized industrial hygiene practices utilized in other occupational settings but, to the detriment of miner health, while some operators voluntarily provide PPEs, MSHA does not recognize their use in mining as an acceptable tool to lower exposures.</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32</a:t>
            </a:fld>
            <a:endParaRPr lang="de-DE" dirty="0">
              <a:solidFill>
                <a:schemeClr val="tx1">
                  <a:lumMod val="65000"/>
                  <a:lumOff val="35000"/>
                </a:schemeClr>
              </a:solidFill>
            </a:endParaRPr>
          </a:p>
        </p:txBody>
      </p:sp>
      <p:sp>
        <p:nvSpPr>
          <p:cNvPr id="7" name="Title 1"/>
          <p:cNvSpPr txBox="1">
            <a:spLocks/>
          </p:cNvSpPr>
          <p:nvPr/>
        </p:nvSpPr>
        <p:spPr>
          <a:xfrm>
            <a:off x="4041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Arial"/>
                <a:cs typeface="Arial"/>
              </a:rPr>
              <a:t>Black Lung: Disease, regulation and research </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081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6563" y="1032730"/>
            <a:ext cx="10548937" cy="5219700"/>
          </a:xfrm>
          <a:prstGeom prst="rect">
            <a:avLst/>
          </a:prstGeom>
        </p:spPr>
        <p:txBody>
          <a:bodyPr lIns="91438" tIns="45719" rIns="91438" bIns="45719">
            <a:normAutofit/>
          </a:bodyPr>
          <a:lstStyle/>
          <a:p>
            <a:pPr marL="0" indent="0">
              <a:lnSpc>
                <a:spcPct val="120000"/>
              </a:lnSpc>
              <a:spcBef>
                <a:spcPts val="0"/>
              </a:spcBef>
              <a:buNone/>
            </a:pPr>
            <a:r>
              <a:rPr lang="en-US" sz="2000" dirty="0">
                <a:solidFill>
                  <a:srgbClr val="595959"/>
                </a:solidFill>
                <a:latin typeface="Arial"/>
                <a:cs typeface="Arial"/>
              </a:rPr>
              <a:t>Coal companies have paid more than $22 billion into the Black Lung Disability Fund, more than covering the $17.4 billion in claims paid by the fund since 1977. This suggests a fundamental problem with the structure of the program – a program that has seen beneficiaries drop 85 percent while administrative costs per claim have climbed 1,200% over the same time period.</a:t>
            </a:r>
          </a:p>
          <a:p>
            <a:pPr marL="0" indent="0">
              <a:lnSpc>
                <a:spcPct val="120000"/>
              </a:lnSpc>
              <a:spcBef>
                <a:spcPts val="0"/>
              </a:spcBef>
              <a:buNone/>
            </a:pPr>
            <a:endParaRPr lang="en-US" sz="1000" dirty="0">
              <a:solidFill>
                <a:srgbClr val="595959"/>
              </a:solidFill>
              <a:latin typeface="Arial"/>
              <a:cs typeface="Arial"/>
            </a:endParaRPr>
          </a:p>
          <a:p>
            <a:pPr>
              <a:lnSpc>
                <a:spcPct val="120000"/>
              </a:lnSpc>
              <a:spcBef>
                <a:spcPts val="0"/>
              </a:spcBef>
              <a:buClr>
                <a:schemeClr val="tx1">
                  <a:lumMod val="65000"/>
                  <a:lumOff val="35000"/>
                </a:schemeClr>
              </a:buClr>
            </a:pPr>
            <a:r>
              <a:rPr lang="en-US" sz="1600" b="1" dirty="0">
                <a:solidFill>
                  <a:srgbClr val="E73439"/>
                </a:solidFill>
                <a:latin typeface="Arial"/>
                <a:ea typeface="+mj-ea"/>
                <a:cs typeface="Arial"/>
              </a:rPr>
              <a:t>Increasing the burden on the coal industry isn’t the answer. </a:t>
            </a:r>
            <a:r>
              <a:rPr lang="en-US" sz="1600" dirty="0">
                <a:solidFill>
                  <a:srgbClr val="595959"/>
                </a:solidFill>
                <a:latin typeface="Arial"/>
                <a:cs typeface="Arial"/>
              </a:rPr>
              <a:t>NMA and its members strongly object to the recent tax increases imposed on the industry at the start of 2020, further stressing an industry that is working to stabilize after years of decline. </a:t>
            </a:r>
          </a:p>
          <a:p>
            <a:pPr>
              <a:lnSpc>
                <a:spcPct val="120000"/>
              </a:lnSpc>
              <a:spcBef>
                <a:spcPts val="0"/>
              </a:spcBef>
              <a:buClr>
                <a:schemeClr val="tx1">
                  <a:lumMod val="65000"/>
                  <a:lumOff val="35000"/>
                </a:schemeClr>
              </a:buClr>
            </a:pPr>
            <a:r>
              <a:rPr lang="en-US" sz="1600" b="1" dirty="0">
                <a:solidFill>
                  <a:srgbClr val="E73439"/>
                </a:solidFill>
                <a:latin typeface="Arial"/>
                <a:ea typeface="+mj-ea"/>
                <a:cs typeface="Arial"/>
              </a:rPr>
              <a:t>Industry is committed to ensuring that all miners who suffer from black lung receive the benefits they deserve, and it is already paying in many ways to ensure that happens</a:t>
            </a:r>
            <a:r>
              <a:rPr lang="en-US" sz="1600" dirty="0">
                <a:solidFill>
                  <a:srgbClr val="595959"/>
                </a:solidFill>
                <a:latin typeface="Arial"/>
                <a:cs typeface="Arial"/>
              </a:rPr>
              <a:t>. It's important to note that the Black Lung Disability Trust Fund only pays benefits for claims when no responsible operator can be identified. In addition to the excise tax, and separate from the fund, each operator of a coal mine is responsible for paying benefits to its miners. When a claim for benefits is approved, it is paid by the responsible operator, which is generally the last coal operator to employ the miner.</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33</a:t>
            </a:fld>
            <a:endParaRPr lang="de-DE" dirty="0">
              <a:solidFill>
                <a:schemeClr val="tx1">
                  <a:lumMod val="65000"/>
                  <a:lumOff val="35000"/>
                </a:schemeClr>
              </a:solidFill>
            </a:endParaRPr>
          </a:p>
        </p:txBody>
      </p:sp>
      <p:sp>
        <p:nvSpPr>
          <p:cNvPr id="7" name="Title 1"/>
          <p:cNvSpPr txBox="1">
            <a:spLocks/>
          </p:cNvSpPr>
          <p:nvPr/>
        </p:nvSpPr>
        <p:spPr>
          <a:xfrm>
            <a:off x="4041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Arial"/>
                <a:cs typeface="Arial"/>
              </a:rPr>
              <a:t>Black Lung: Excise Tax</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448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4500" y="1308100"/>
            <a:ext cx="10515600" cy="4559300"/>
          </a:xfrm>
          <a:prstGeom prst="rect">
            <a:avLst/>
          </a:prstGeom>
        </p:spPr>
        <p:txBody>
          <a:bodyPr lIns="91438" tIns="45719" rIns="91438" bIns="45719">
            <a:normAutofit/>
          </a:bodyPr>
          <a:lstStyle/>
          <a:p>
            <a:pPr marL="0" indent="0">
              <a:lnSpc>
                <a:spcPct val="110000"/>
              </a:lnSpc>
              <a:spcAft>
                <a:spcPts val="600"/>
              </a:spcAft>
              <a:buNone/>
            </a:pPr>
            <a:r>
              <a:rPr lang="en-US" sz="2000" dirty="0">
                <a:solidFill>
                  <a:schemeClr val="tx1">
                    <a:lumMod val="65000"/>
                    <a:lumOff val="35000"/>
                  </a:schemeClr>
                </a:solidFill>
                <a:latin typeface="Arial"/>
                <a:cs typeface="Arial"/>
              </a:rPr>
              <a:t>The U.S. Department of the Interior’s decision to lift the federal coal leasing moratorium was the right thing for the American economy, safeguarding a program that provides hundreds of millions of dollars of federal, state and local revenue per year and a valuable fuel for power generation.  </a:t>
            </a:r>
          </a:p>
          <a:p>
            <a:pPr>
              <a:lnSpc>
                <a:spcPct val="110000"/>
              </a:lnSpc>
              <a:spcAft>
                <a:spcPts val="600"/>
              </a:spcAft>
            </a:pPr>
            <a:r>
              <a:rPr lang="en-US" sz="1600" b="1" dirty="0">
                <a:solidFill>
                  <a:srgbClr val="E73439"/>
                </a:solidFill>
                <a:latin typeface="Arial"/>
                <a:ea typeface="+mj-ea"/>
                <a:cs typeface="Arial"/>
              </a:rPr>
              <a:t>Producers already pay twice</a:t>
            </a:r>
            <a:r>
              <a:rPr lang="en-US" sz="1600" dirty="0">
                <a:solidFill>
                  <a:srgbClr val="FF0000"/>
                </a:solidFill>
                <a:latin typeface="Arial"/>
                <a:cs typeface="Arial"/>
              </a:rPr>
              <a:t>. </a:t>
            </a:r>
            <a:r>
              <a:rPr lang="en-US" sz="1600" dirty="0">
                <a:solidFill>
                  <a:schemeClr val="tx1">
                    <a:lumMod val="65000"/>
                    <a:lumOff val="35000"/>
                  </a:schemeClr>
                </a:solidFill>
                <a:latin typeface="Arial"/>
                <a:cs typeface="Arial"/>
              </a:rPr>
              <a:t>Producers currently pay in sealed bids and are subject to royalties, fees and extraction costs.</a:t>
            </a:r>
          </a:p>
          <a:p>
            <a:pPr>
              <a:lnSpc>
                <a:spcPct val="110000"/>
              </a:lnSpc>
              <a:spcBef>
                <a:spcPts val="400"/>
              </a:spcBef>
              <a:spcAft>
                <a:spcPts val="600"/>
              </a:spcAft>
            </a:pPr>
            <a:r>
              <a:rPr lang="en-US" sz="1600" b="1" dirty="0">
                <a:solidFill>
                  <a:srgbClr val="E73439"/>
                </a:solidFill>
                <a:latin typeface="Arial"/>
                <a:ea typeface="+mj-ea"/>
                <a:cs typeface="Arial"/>
              </a:rPr>
              <a:t>The current program benefits American taxpayers</a:t>
            </a:r>
            <a:r>
              <a:rPr lang="en-US" sz="1600" dirty="0">
                <a:solidFill>
                  <a:srgbClr val="FF0000"/>
                </a:solidFill>
                <a:latin typeface="Arial"/>
                <a:cs typeface="Arial"/>
              </a:rPr>
              <a:t>. </a:t>
            </a:r>
            <a:r>
              <a:rPr lang="en-US" sz="1600" dirty="0">
                <a:solidFill>
                  <a:schemeClr val="tx1">
                    <a:lumMod val="65000"/>
                    <a:lumOff val="35000"/>
                  </a:schemeClr>
                </a:solidFill>
                <a:latin typeface="Arial"/>
                <a:cs typeface="Arial"/>
              </a:rPr>
              <a:t>The current federal coal leasing program pays extraordinary dividends to American taxpayers and consumers.</a:t>
            </a:r>
          </a:p>
          <a:p>
            <a:pPr lvl="1">
              <a:spcBef>
                <a:spcPts val="600"/>
              </a:spcBef>
              <a:spcAft>
                <a:spcPts val="600"/>
              </a:spcAft>
              <a:buFont typeface="Arial"/>
              <a:buChar char="•"/>
            </a:pPr>
            <a:r>
              <a:rPr lang="en-US" sz="1600" dirty="0">
                <a:solidFill>
                  <a:schemeClr val="tx1">
                    <a:lumMod val="65000"/>
                    <a:lumOff val="35000"/>
                  </a:schemeClr>
                </a:solidFill>
                <a:latin typeface="Arial"/>
                <a:cs typeface="Arial"/>
              </a:rPr>
              <a:t>$1 billion in revenues for American taxpayers.</a:t>
            </a:r>
          </a:p>
          <a:p>
            <a:pPr lvl="1">
              <a:buFont typeface="Arial"/>
              <a:buChar char="•"/>
            </a:pPr>
            <a:r>
              <a:rPr lang="en-US" sz="1600" dirty="0">
                <a:solidFill>
                  <a:schemeClr val="tx1">
                    <a:lumMod val="65000"/>
                    <a:lumOff val="35000"/>
                  </a:schemeClr>
                </a:solidFill>
                <a:latin typeface="Arial"/>
                <a:cs typeface="Arial"/>
              </a:rPr>
              <a:t>Taxpayers receive almost 40 cents on every dollar of coal sales. </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34</a:t>
            </a:fld>
            <a:endParaRPr lang="de-DE" dirty="0">
              <a:solidFill>
                <a:schemeClr val="tx1">
                  <a:lumMod val="65000"/>
                  <a:lumOff val="35000"/>
                </a:schemeClr>
              </a:solidFill>
            </a:endParaRPr>
          </a:p>
        </p:txBody>
      </p:sp>
      <p:sp>
        <p:nvSpPr>
          <p:cNvPr id="7" name="Title 1"/>
          <p:cNvSpPr txBox="1">
            <a:spLocks/>
          </p:cNvSpPr>
          <p:nvPr/>
        </p:nvSpPr>
        <p:spPr>
          <a:xfrm>
            <a:off x="4041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Arial"/>
                <a:cs typeface="Arial"/>
              </a:rPr>
              <a:t>Federal Coal Leasing</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217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1800" y="1270000"/>
            <a:ext cx="10515600" cy="4351339"/>
          </a:xfrm>
          <a:prstGeom prst="rect">
            <a:avLst/>
          </a:prstGeom>
        </p:spPr>
        <p:txBody>
          <a:bodyPr lIns="91438" tIns="45719" rIns="91438" bIns="45719">
            <a:normAutofit/>
          </a:bodyPr>
          <a:lstStyle/>
          <a:p>
            <a:pPr marL="0" indent="0">
              <a:lnSpc>
                <a:spcPct val="110000"/>
              </a:lnSpc>
              <a:spcAft>
                <a:spcPts val="600"/>
              </a:spcAft>
              <a:buNone/>
            </a:pPr>
            <a:r>
              <a:rPr lang="en-US" sz="2000" dirty="0">
                <a:solidFill>
                  <a:srgbClr val="595959"/>
                </a:solidFill>
                <a:latin typeface="Arial"/>
                <a:cs typeface="Arial"/>
              </a:rPr>
              <a:t>New mining operations are already either restricted or banned on more than half of all federally-owned public lands. Given the vast amount of federal lands already closed to mining operations, caution should be exercised when determining whether additional lands should be placed off limits. In recent years, large-scale mineral withdrawals under the Federal Land Policy and Management Act have been abused in terms of need and scope. </a:t>
            </a:r>
          </a:p>
          <a:p>
            <a:pPr>
              <a:lnSpc>
                <a:spcPct val="110000"/>
              </a:lnSpc>
              <a:spcAft>
                <a:spcPts val="600"/>
              </a:spcAft>
              <a:buClr>
                <a:schemeClr val="tx1">
                  <a:lumMod val="65000"/>
                  <a:lumOff val="35000"/>
                </a:schemeClr>
              </a:buClr>
            </a:pPr>
            <a:r>
              <a:rPr lang="en-US" sz="1600" b="1" dirty="0">
                <a:solidFill>
                  <a:srgbClr val="E73439"/>
                </a:solidFill>
                <a:latin typeface="Arial"/>
                <a:ea typeface="+mj-ea"/>
                <a:cs typeface="Arial"/>
              </a:rPr>
              <a:t>Import dependence for key mineral commodities should be a concern to all Americans. </a:t>
            </a:r>
            <a:r>
              <a:rPr lang="en-US" sz="1600" dirty="0">
                <a:solidFill>
                  <a:srgbClr val="595959"/>
                </a:solidFill>
                <a:latin typeface="Arial"/>
                <a:cs typeface="Arial"/>
              </a:rPr>
              <a:t>The U.S. is import dependent for 17 key mineral resources, and more than 50 percent import dependent for an additional 29 mineral commodities – even though we have significant mineral deposits of some of these commodities within our borders. </a:t>
            </a:r>
          </a:p>
          <a:p>
            <a:pPr>
              <a:lnSpc>
                <a:spcPct val="110000"/>
              </a:lnSpc>
              <a:buClr>
                <a:schemeClr val="tx1">
                  <a:lumMod val="65000"/>
                  <a:lumOff val="35000"/>
                </a:schemeClr>
              </a:buClr>
            </a:pPr>
            <a:r>
              <a:rPr lang="en-US" sz="1600" b="1" dirty="0">
                <a:solidFill>
                  <a:srgbClr val="E73439"/>
                </a:solidFill>
                <a:latin typeface="Arial"/>
                <a:ea typeface="+mj-ea"/>
                <a:cs typeface="Arial"/>
              </a:rPr>
              <a:t>Less than half of the mineral needs of U.S. manufacturing are met from domestically mined resources</a:t>
            </a:r>
            <a:r>
              <a:rPr lang="en-US" sz="1600" dirty="0">
                <a:solidFill>
                  <a:srgbClr val="595959"/>
                </a:solidFill>
                <a:latin typeface="Arial"/>
                <a:cs typeface="Arial"/>
              </a:rPr>
              <a:t>. As a result, key domestic industries are unnecessarily vulnerable to disruptions from extended, complex and fragile supply chains.</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35</a:t>
            </a:fld>
            <a:endParaRPr lang="de-DE" dirty="0">
              <a:solidFill>
                <a:schemeClr val="tx1">
                  <a:lumMod val="65000"/>
                  <a:lumOff val="35000"/>
                </a:schemeClr>
              </a:solidFill>
            </a:endParaRPr>
          </a:p>
        </p:txBody>
      </p:sp>
      <p:sp>
        <p:nvSpPr>
          <p:cNvPr id="7" name="Title 1"/>
          <p:cNvSpPr txBox="1">
            <a:spLocks/>
          </p:cNvSpPr>
          <p:nvPr/>
        </p:nvSpPr>
        <p:spPr>
          <a:xfrm>
            <a:off x="4041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Arial"/>
                <a:cs typeface="Arial"/>
              </a:rPr>
              <a:t>Land Withdrawal</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955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1800" y="1270000"/>
            <a:ext cx="10515600" cy="4820217"/>
          </a:xfrm>
          <a:prstGeom prst="rect">
            <a:avLst/>
          </a:prstGeom>
        </p:spPr>
        <p:txBody>
          <a:bodyPr lIns="91438" tIns="45719" rIns="91438" bIns="45719">
            <a:normAutofit fontScale="92500" lnSpcReduction="10000"/>
          </a:bodyPr>
          <a:lstStyle/>
          <a:p>
            <a:pPr marL="0" indent="0">
              <a:lnSpc>
                <a:spcPct val="110000"/>
              </a:lnSpc>
              <a:spcAft>
                <a:spcPts val="600"/>
              </a:spcAft>
              <a:buNone/>
            </a:pPr>
            <a:r>
              <a:rPr lang="en-US" sz="2000" dirty="0">
                <a:solidFill>
                  <a:srgbClr val="595959"/>
                </a:solidFill>
                <a:latin typeface="Arial"/>
                <a:cs typeface="Arial"/>
              </a:rPr>
              <a:t>A comprehensive network of state and federal laws govern the hardrock mining industry, making it one of the most heavily-regulated industries in the world. The General Mining Law is not an environmental statute. It is complemented by exhaustive federal and state environmental, ecological, reclamation and financial assurance laws and regulations to ensure that operations fully protect public health and safety, the environment, and wildlife. </a:t>
            </a:r>
          </a:p>
          <a:p>
            <a:pPr>
              <a:lnSpc>
                <a:spcPct val="110000"/>
              </a:lnSpc>
              <a:spcAft>
                <a:spcPts val="600"/>
              </a:spcAft>
              <a:buClr>
                <a:schemeClr val="tx1">
                  <a:lumMod val="65000"/>
                  <a:lumOff val="35000"/>
                </a:schemeClr>
              </a:buClr>
            </a:pPr>
            <a:r>
              <a:rPr lang="en-US" sz="1600" b="1" dirty="0">
                <a:solidFill>
                  <a:srgbClr val="E73439"/>
                </a:solidFill>
                <a:latin typeface="Arial"/>
                <a:ea typeface="+mj-ea"/>
                <a:cs typeface="Arial"/>
              </a:rPr>
              <a:t>Mining’s economic contributions to the country and to the communities in which it works are substantial. </a:t>
            </a:r>
            <a:r>
              <a:rPr lang="en-US" sz="1600" dirty="0">
                <a:solidFill>
                  <a:srgbClr val="595959"/>
                </a:solidFill>
                <a:latin typeface="Arial"/>
                <a:cs typeface="Arial"/>
              </a:rPr>
              <a:t>The U.S. mining industry pays between 40 to 50 percent of earnings in federal, state and local royalties, taxes, and other fees to benefit the communities in which it works and the U.S. federal government. </a:t>
            </a:r>
          </a:p>
          <a:p>
            <a:pPr>
              <a:lnSpc>
                <a:spcPct val="110000"/>
              </a:lnSpc>
              <a:buClr>
                <a:schemeClr val="tx1">
                  <a:lumMod val="65000"/>
                  <a:lumOff val="35000"/>
                </a:schemeClr>
              </a:buClr>
            </a:pPr>
            <a:r>
              <a:rPr lang="en-US" sz="1600" b="1" dirty="0">
                <a:solidFill>
                  <a:srgbClr val="E73439"/>
                </a:solidFill>
                <a:latin typeface="Arial"/>
                <a:ea typeface="+mj-ea"/>
                <a:cs typeface="Arial"/>
              </a:rPr>
              <a:t>Punitive tax schemes that have been proposed would push the U.S. beyond the upper limit of the range in effect in other countries, significantly impairing our global competitiveness. </a:t>
            </a:r>
            <a:r>
              <a:rPr lang="en-US" sz="1600" dirty="0">
                <a:solidFill>
                  <a:srgbClr val="595959"/>
                </a:solidFill>
                <a:latin typeface="Arial"/>
                <a:cs typeface="Arial"/>
              </a:rPr>
              <a:t>As investments in the U.S. become less attractive, our reliance on foreign sources of minerals creates supply chain vulnerabilities for the U.S. manufacturing, energy, infrastructure, and defense industrial sectors.</a:t>
            </a:r>
          </a:p>
          <a:p>
            <a:pPr>
              <a:lnSpc>
                <a:spcPct val="110000"/>
              </a:lnSpc>
              <a:buClr>
                <a:schemeClr val="tx1">
                  <a:lumMod val="65000"/>
                  <a:lumOff val="35000"/>
                </a:schemeClr>
              </a:buClr>
            </a:pPr>
            <a:r>
              <a:rPr lang="en-US" sz="1600" b="1" dirty="0">
                <a:solidFill>
                  <a:srgbClr val="E73439"/>
                </a:solidFill>
                <a:latin typeface="Arial"/>
                <a:ea typeface="+mj-ea"/>
                <a:cs typeface="Arial"/>
              </a:rPr>
              <a:t>Unlike other extractive industries, significant upfront exploratory and long-term project investments required to explore for, extract and refine hardrock minerals make it unlike other extractive industries. </a:t>
            </a:r>
            <a:r>
              <a:rPr lang="en-US" sz="1600" dirty="0">
                <a:solidFill>
                  <a:srgbClr val="595959"/>
                </a:solidFill>
                <a:latin typeface="Arial"/>
                <a:cs typeface="Arial"/>
              </a:rPr>
              <a:t>It is not unusual for a mining company to spend years exploring for mineral deposits that can be produced economically and then invest hundreds of millions or even billions on the infrastructure needed to produce those minerals. There is no market for minerals in their crude state; they require extensive and expensive refinement before they are saleable. </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36</a:t>
            </a:fld>
            <a:endParaRPr lang="de-DE" dirty="0">
              <a:solidFill>
                <a:schemeClr val="tx1">
                  <a:lumMod val="65000"/>
                  <a:lumOff val="35000"/>
                </a:schemeClr>
              </a:solidFill>
            </a:endParaRPr>
          </a:p>
        </p:txBody>
      </p:sp>
      <p:sp>
        <p:nvSpPr>
          <p:cNvPr id="7" name="Title 1"/>
          <p:cNvSpPr txBox="1">
            <a:spLocks/>
          </p:cNvSpPr>
          <p:nvPr/>
        </p:nvSpPr>
        <p:spPr>
          <a:xfrm>
            <a:off x="4041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Arial"/>
                <a:cs typeface="Arial"/>
              </a:rPr>
              <a:t>Mining Law</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190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6562" y="1257300"/>
            <a:ext cx="10460038" cy="4851400"/>
          </a:xfrm>
          <a:prstGeom prst="rect">
            <a:avLst/>
          </a:prstGeom>
        </p:spPr>
        <p:txBody>
          <a:bodyPr lIns="91438" tIns="45719" rIns="91438" bIns="45719">
            <a:normAutofit/>
          </a:bodyPr>
          <a:lstStyle/>
          <a:p>
            <a:pPr marL="0" indent="0">
              <a:lnSpc>
                <a:spcPct val="110000"/>
              </a:lnSpc>
              <a:spcAft>
                <a:spcPts val="600"/>
              </a:spcAft>
              <a:buNone/>
            </a:pPr>
            <a:r>
              <a:rPr lang="en-US" sz="2000" dirty="0">
                <a:solidFill>
                  <a:srgbClr val="595959"/>
                </a:solidFill>
                <a:latin typeface="Arial"/>
                <a:cs typeface="Arial"/>
              </a:rPr>
              <a:t>New Source Review (NSR) is a flawed permitting process that deters much-needed maintenance and improvement projects at existing facilities, including projects designed to restore or improve efficiency. </a:t>
            </a:r>
          </a:p>
          <a:p>
            <a:pPr>
              <a:lnSpc>
                <a:spcPct val="110000"/>
              </a:lnSpc>
              <a:buClr>
                <a:schemeClr val="tx1">
                  <a:lumMod val="65000"/>
                  <a:lumOff val="35000"/>
                </a:schemeClr>
              </a:buClr>
            </a:pPr>
            <a:r>
              <a:rPr lang="en-US" sz="1600" dirty="0">
                <a:solidFill>
                  <a:srgbClr val="595959"/>
                </a:solidFill>
                <a:latin typeface="Arial"/>
                <a:cs typeface="Arial"/>
              </a:rPr>
              <a:t>NSR requires new pre-construction reviews prior to modifying existing facilities that meet certain emissions thresholds. Therefore, a project designed to improve the efficiency of a coal-fired electric generating unit by enabling it to produce more megawatts of electricity, for the same or less fuel and at a lower emission rate, could trigger NSR because the unit may increase overall emissions over the course of a year, even while it runs more efficiently per unit of fuel input.</a:t>
            </a:r>
          </a:p>
          <a:p>
            <a:pPr>
              <a:lnSpc>
                <a:spcPct val="110000"/>
              </a:lnSpc>
              <a:buClr>
                <a:schemeClr val="tx1">
                  <a:lumMod val="65000"/>
                  <a:lumOff val="35000"/>
                </a:schemeClr>
              </a:buClr>
            </a:pPr>
            <a:r>
              <a:rPr lang="en-US" sz="1600" dirty="0">
                <a:solidFill>
                  <a:srgbClr val="595959"/>
                </a:solidFill>
                <a:latin typeface="Arial"/>
                <a:cs typeface="Arial"/>
              </a:rPr>
              <a:t>The August 2017 U.S. Department of Energy’s “Staff Report to the Secretary on Electricity Market and Reliability” recommends that “EPA allow coal-fired power plants to improve efficiency and reliability without triggering new regulatory approvals and associated costs.” </a:t>
            </a:r>
          </a:p>
          <a:p>
            <a:pPr>
              <a:lnSpc>
                <a:spcPct val="110000"/>
              </a:lnSpc>
              <a:buClr>
                <a:schemeClr val="tx1">
                  <a:lumMod val="65000"/>
                  <a:lumOff val="35000"/>
                </a:schemeClr>
              </a:buClr>
            </a:pPr>
            <a:r>
              <a:rPr lang="en-US" sz="1600" dirty="0">
                <a:solidFill>
                  <a:srgbClr val="595959"/>
                </a:solidFill>
                <a:latin typeface="Arial"/>
                <a:cs typeface="Arial"/>
              </a:rPr>
              <a:t>In 2018, the EPA took concrete steps forward to improve the process, but more must be done.</a:t>
            </a:r>
          </a:p>
          <a:p>
            <a:pPr marL="0" indent="0">
              <a:lnSpc>
                <a:spcPct val="110000"/>
              </a:lnSpc>
              <a:buClr>
                <a:schemeClr val="tx1">
                  <a:lumMod val="65000"/>
                  <a:lumOff val="35000"/>
                </a:schemeClr>
              </a:buClr>
              <a:buNone/>
            </a:pPr>
            <a:r>
              <a:rPr lang="en-US" sz="1600" dirty="0">
                <a:solidFill>
                  <a:srgbClr val="595959"/>
                </a:solidFill>
                <a:latin typeface="Arial"/>
                <a:cs typeface="Arial"/>
              </a:rPr>
              <a:t> </a:t>
            </a:r>
          </a:p>
          <a:p>
            <a:pPr marL="0" indent="0">
              <a:lnSpc>
                <a:spcPct val="110000"/>
              </a:lnSpc>
              <a:buClr>
                <a:schemeClr val="tx1">
                  <a:lumMod val="65000"/>
                  <a:lumOff val="35000"/>
                </a:schemeClr>
              </a:buClr>
              <a:buNone/>
            </a:pPr>
            <a:endParaRPr lang="en-US" sz="1600" dirty="0">
              <a:solidFill>
                <a:srgbClr val="595959"/>
              </a:solidFill>
              <a:latin typeface="Arial"/>
              <a:cs typeface="Arial"/>
            </a:endParaRP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37</a:t>
            </a:fld>
            <a:endParaRPr lang="de-DE" dirty="0">
              <a:solidFill>
                <a:schemeClr val="tx1">
                  <a:lumMod val="65000"/>
                  <a:lumOff val="35000"/>
                </a:schemeClr>
              </a:solidFill>
            </a:endParaRPr>
          </a:p>
        </p:txBody>
      </p:sp>
      <p:sp>
        <p:nvSpPr>
          <p:cNvPr id="7" name="Title 1"/>
          <p:cNvSpPr txBox="1">
            <a:spLocks/>
          </p:cNvSpPr>
          <p:nvPr/>
        </p:nvSpPr>
        <p:spPr>
          <a:xfrm>
            <a:off x="4295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Arial"/>
                <a:cs typeface="Arial"/>
              </a:rPr>
              <a:t>New Source Review</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466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3863" y="1257300"/>
            <a:ext cx="10485437" cy="4775200"/>
          </a:xfrm>
          <a:prstGeom prst="rect">
            <a:avLst/>
          </a:prstGeom>
        </p:spPr>
        <p:txBody>
          <a:bodyPr lIns="91438" tIns="45719" rIns="91438" bIns="45719">
            <a:normAutofit/>
          </a:bodyPr>
          <a:lstStyle/>
          <a:p>
            <a:pPr marL="0" indent="0">
              <a:lnSpc>
                <a:spcPct val="120000"/>
              </a:lnSpc>
              <a:spcAft>
                <a:spcPts val="600"/>
              </a:spcAft>
              <a:buNone/>
            </a:pPr>
            <a:r>
              <a:rPr lang="en-US" sz="2000" dirty="0">
                <a:solidFill>
                  <a:srgbClr val="595959"/>
                </a:solidFill>
                <a:latin typeface="Arial"/>
                <a:cs typeface="Arial"/>
              </a:rPr>
              <a:t>Minerals and metals provide key components to consumer and industrial technologies, and play a critical role in America’s national security through their use in the development and manufacture of military equipment. While the U.S. is rich in mineral resources, permitting delays and regulatory uncertainty hamper investment in our domestic resources, increasing our reliance on foreign imports.</a:t>
            </a:r>
          </a:p>
          <a:p>
            <a:pPr>
              <a:lnSpc>
                <a:spcPct val="120000"/>
              </a:lnSpc>
            </a:pPr>
            <a:r>
              <a:rPr lang="en-US" sz="1600" b="1" dirty="0">
                <a:solidFill>
                  <a:srgbClr val="E73439"/>
                </a:solidFill>
                <a:latin typeface="Arial"/>
                <a:ea typeface="+mj-ea"/>
                <a:cs typeface="Arial"/>
              </a:rPr>
              <a:t>U.S. permitting process takes close to 10 years – one of the longest permitting processes in the world</a:t>
            </a:r>
            <a:r>
              <a:rPr lang="en-US" sz="1600" dirty="0">
                <a:solidFill>
                  <a:srgbClr val="595959"/>
                </a:solidFill>
                <a:latin typeface="Arial"/>
                <a:cs typeface="Arial"/>
              </a:rPr>
              <a:t>. Permitting delays have been called the most significant risk to mining projects in the United States.</a:t>
            </a:r>
          </a:p>
          <a:p>
            <a:pPr>
              <a:lnSpc>
                <a:spcPct val="120000"/>
              </a:lnSpc>
            </a:pPr>
            <a:r>
              <a:rPr lang="en-US" sz="1600" b="1" dirty="0">
                <a:solidFill>
                  <a:srgbClr val="E73439"/>
                </a:solidFill>
                <a:latin typeface="Arial"/>
                <a:ea typeface="+mj-ea"/>
                <a:cs typeface="Arial"/>
              </a:rPr>
              <a:t>Despite being home to reserves estimated at $6.2 trillion, cumbersome permitting processes contribute to the U.S. importing nearly $6 billion in minerals from foreign countries each year. </a:t>
            </a:r>
            <a:r>
              <a:rPr lang="en-US" sz="1600" dirty="0">
                <a:solidFill>
                  <a:srgbClr val="595959"/>
                </a:solidFill>
                <a:latin typeface="Arial"/>
                <a:cs typeface="Arial"/>
              </a:rPr>
              <a:t>U.S. is import-dependent for 17 key minerals resources and more than 50 percent import-dependent for an additional 29 mineral commodities used in everyday manufacturing and defense applications.</a:t>
            </a:r>
          </a:p>
          <a:p>
            <a:pPr>
              <a:lnSpc>
                <a:spcPct val="120000"/>
              </a:lnSpc>
            </a:pPr>
            <a:r>
              <a:rPr lang="en-US" sz="1600" b="1" dirty="0">
                <a:solidFill>
                  <a:srgbClr val="E73439"/>
                </a:solidFill>
                <a:latin typeface="Arial"/>
                <a:ea typeface="+mj-ea"/>
                <a:cs typeface="Arial"/>
              </a:rPr>
              <a:t>A key national security issue, the U.S. Department of Defense uses 750,000 tons of minerals each year in technologies and equipment that protect our troops.</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38</a:t>
            </a:fld>
            <a:endParaRPr lang="de-DE" dirty="0">
              <a:solidFill>
                <a:schemeClr val="tx1">
                  <a:lumMod val="65000"/>
                  <a:lumOff val="35000"/>
                </a:schemeClr>
              </a:solidFill>
            </a:endParaRPr>
          </a:p>
        </p:txBody>
      </p:sp>
      <p:sp>
        <p:nvSpPr>
          <p:cNvPr id="7" name="Title 1"/>
          <p:cNvSpPr txBox="1">
            <a:spLocks/>
          </p:cNvSpPr>
          <p:nvPr/>
        </p:nvSpPr>
        <p:spPr>
          <a:xfrm>
            <a:off x="4295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Arial"/>
                <a:cs typeface="Arial"/>
              </a:rPr>
              <a:t>Permitting Delays</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591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1800" y="1266825"/>
            <a:ext cx="10515600" cy="4780014"/>
          </a:xfrm>
          <a:prstGeom prst="rect">
            <a:avLst/>
          </a:prstGeom>
        </p:spPr>
        <p:txBody>
          <a:bodyPr lIns="91438" tIns="45719" rIns="91438" bIns="45719">
            <a:normAutofit fontScale="92500" lnSpcReduction="10000"/>
          </a:bodyPr>
          <a:lstStyle/>
          <a:p>
            <a:pPr marL="0" indent="0">
              <a:lnSpc>
                <a:spcPct val="110000"/>
              </a:lnSpc>
              <a:spcAft>
                <a:spcPts val="600"/>
              </a:spcAft>
              <a:buNone/>
            </a:pPr>
            <a:r>
              <a:rPr lang="en-US" sz="1800" dirty="0">
                <a:solidFill>
                  <a:schemeClr val="tx1">
                    <a:lumMod val="65000"/>
                    <a:lumOff val="35000"/>
                  </a:schemeClr>
                </a:solidFill>
                <a:latin typeface="Arial"/>
                <a:cs typeface="Arial"/>
              </a:rPr>
              <a:t>The EPA and the U.S. Army Corps of Engineers wisely repealed the 2015 Waters of the United States rule, taking steps to address a deeply problematic regulation that completely ignored the balance between federal and state water regulation, and constitutional limits on federal authority. </a:t>
            </a:r>
          </a:p>
          <a:p>
            <a:pPr>
              <a:lnSpc>
                <a:spcPct val="110000"/>
              </a:lnSpc>
              <a:buClr>
                <a:schemeClr val="tx1">
                  <a:lumMod val="65000"/>
                  <a:lumOff val="35000"/>
                </a:schemeClr>
              </a:buClr>
            </a:pPr>
            <a:r>
              <a:rPr lang="en-US" sz="1600" b="1" dirty="0">
                <a:solidFill>
                  <a:srgbClr val="E73439"/>
                </a:solidFill>
                <a:latin typeface="Arial"/>
                <a:ea typeface="+mj-ea"/>
                <a:cs typeface="Arial"/>
              </a:rPr>
              <a:t>The rule created confusion</a:t>
            </a:r>
            <a:r>
              <a:rPr lang="en-US" sz="1400" b="1" dirty="0">
                <a:solidFill>
                  <a:srgbClr val="E73439"/>
                </a:solidFill>
                <a:latin typeface="Arial" panose="020B0604020202020204" pitchFamily="34" charset="0"/>
                <a:cs typeface="Arial" panose="020B0604020202020204" pitchFamily="34" charset="0"/>
              </a:rPr>
              <a:t>. </a:t>
            </a:r>
            <a:r>
              <a:rPr lang="en-US" sz="1400" dirty="0">
                <a:solidFill>
                  <a:schemeClr val="tx1">
                    <a:lumMod val="65000"/>
                    <a:lumOff val="35000"/>
                  </a:schemeClr>
                </a:solidFill>
                <a:latin typeface="Arial" panose="020B0604020202020204" pitchFamily="34" charset="0"/>
                <a:cs typeface="Arial" panose="020B0604020202020204" pitchFamily="34" charset="0"/>
              </a:rPr>
              <a:t>Contrary to the stated purpose of the rulemaking, it failed to provide much needed clarity as to which waters are federally regulated. Rather than provide clear delineations between state and federal waterways, the rule provided federal regulators with expanded authority to regulate marginal waters while calling into question the status of areas never before subject to federal jurisdiction. The result: increased confusion that would have led to additional costs, delays and financial risks for nearly every sector of the economy, including the mining industry.</a:t>
            </a:r>
          </a:p>
          <a:p>
            <a:pPr>
              <a:lnSpc>
                <a:spcPct val="110000"/>
              </a:lnSpc>
              <a:buClr>
                <a:schemeClr val="tx1">
                  <a:lumMod val="65000"/>
                  <a:lumOff val="35000"/>
                </a:schemeClr>
              </a:buClr>
            </a:pPr>
            <a:r>
              <a:rPr lang="en-US" sz="1600" b="1" dirty="0">
                <a:solidFill>
                  <a:srgbClr val="E73439"/>
                </a:solidFill>
                <a:latin typeface="Arial"/>
                <a:ea typeface="+mj-ea"/>
                <a:cs typeface="Arial"/>
              </a:rPr>
              <a:t>The rule would have hampered economic growth</a:t>
            </a:r>
            <a:r>
              <a:rPr lang="en-US" sz="1400" dirty="0">
                <a:solidFill>
                  <a:schemeClr val="tx1">
                    <a:lumMod val="65000"/>
                    <a:lumOff val="35000"/>
                  </a:schemeClr>
                </a:solidFill>
                <a:latin typeface="Arial" panose="020B0604020202020204" pitchFamily="34" charset="0"/>
                <a:cs typeface="Arial" panose="020B0604020202020204" pitchFamily="34" charset="0"/>
              </a:rPr>
              <a:t>. By federalizing our nation’s waters and public and private lands, the rule would also have a dramatic impact on job creation and economic investment and growth. Many new projects would become cost-prohibitive, and existing lawful operations would be subjected to increased permitting requirements, delays, undue litigation threats and even potential closures.</a:t>
            </a:r>
          </a:p>
          <a:p>
            <a:pPr>
              <a:lnSpc>
                <a:spcPct val="110000"/>
              </a:lnSpc>
              <a:buClr>
                <a:schemeClr val="tx1">
                  <a:lumMod val="65000"/>
                  <a:lumOff val="35000"/>
                </a:schemeClr>
              </a:buClr>
            </a:pPr>
            <a:r>
              <a:rPr lang="en-US" sz="1600" b="1" dirty="0">
                <a:solidFill>
                  <a:srgbClr val="E73439"/>
                </a:solidFill>
                <a:latin typeface="Arial"/>
                <a:ea typeface="+mj-ea"/>
                <a:cs typeface="Arial"/>
              </a:rPr>
              <a:t>The Clean Water Act was intended to provide both vital environmental protections for our nation’s waterways and the regulatory certainty necessary for investment and a thriving economy</a:t>
            </a:r>
            <a:r>
              <a:rPr lang="en-US" sz="1400" dirty="0">
                <a:solidFill>
                  <a:schemeClr val="tx1">
                    <a:lumMod val="65000"/>
                    <a:lumOff val="35000"/>
                  </a:schemeClr>
                </a:solidFill>
                <a:latin typeface="Arial" panose="020B0604020202020204" pitchFamily="34" charset="0"/>
                <a:cs typeface="Arial" panose="020B0604020202020204" pitchFamily="34" charset="0"/>
              </a:rPr>
              <a:t>. The proposed rule would have muddied the application of federal regulations, putting both key interests at risk.</a:t>
            </a:r>
          </a:p>
          <a:p>
            <a:pPr marL="0" indent="0">
              <a:lnSpc>
                <a:spcPct val="110000"/>
              </a:lnSpc>
              <a:spcAft>
                <a:spcPts val="600"/>
              </a:spcAft>
              <a:buClr>
                <a:schemeClr val="tx1">
                  <a:lumMod val="65000"/>
                  <a:lumOff val="35000"/>
                </a:schemeClr>
              </a:buClr>
              <a:buNone/>
            </a:pPr>
            <a:r>
              <a:rPr lang="en-US" sz="1800" dirty="0">
                <a:solidFill>
                  <a:schemeClr val="tx1">
                    <a:lumMod val="65000"/>
                    <a:lumOff val="35000"/>
                  </a:schemeClr>
                </a:solidFill>
                <a:latin typeface="Arial"/>
                <a:cs typeface="Arial"/>
              </a:rPr>
              <a:t>In 2019, the EPA and Army Corps of Engineers proposed a revised WOTUS definition that will provide long-overdue clarity regarding the scope of federal Clean Water Act jurisdiction and restore the appropriate balance between state and federal authority over waterways.</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39</a:t>
            </a:fld>
            <a:endParaRPr lang="de-DE" dirty="0">
              <a:solidFill>
                <a:schemeClr val="tx1">
                  <a:lumMod val="65000"/>
                  <a:lumOff val="35000"/>
                </a:schemeClr>
              </a:solidFill>
            </a:endParaRPr>
          </a:p>
        </p:txBody>
      </p:sp>
      <p:sp>
        <p:nvSpPr>
          <p:cNvPr id="7" name="Title 1"/>
          <p:cNvSpPr txBox="1">
            <a:spLocks/>
          </p:cNvSpPr>
          <p:nvPr/>
        </p:nvSpPr>
        <p:spPr>
          <a:xfrm>
            <a:off x="4295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Arial"/>
                <a:cs typeface="Arial"/>
              </a:rPr>
              <a:t>Waters of the United States (WOTUS) Rule</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22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CBE9F2"/>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382871" y="463616"/>
            <a:ext cx="4037264" cy="1449628"/>
          </a:xfrm>
          <a:prstGeom prst="rect">
            <a:avLst/>
          </a:prstGeom>
          <a:noFill/>
        </p:spPr>
        <p:txBody>
          <a:bodyPr wrap="square" rtlCol="0">
            <a:spAutoFit/>
          </a:bodyPr>
          <a:lstStyle/>
          <a:p>
            <a:pPr>
              <a:lnSpc>
                <a:spcPct val="80000"/>
              </a:lnSpc>
            </a:pPr>
            <a:r>
              <a:rPr lang="en-US" sz="5400" b="1" dirty="0">
                <a:solidFill>
                  <a:srgbClr val="5481C1"/>
                </a:solidFill>
                <a:latin typeface="Arial"/>
                <a:cs typeface="Arial"/>
              </a:rPr>
              <a:t>Mining at </a:t>
            </a:r>
            <a:br>
              <a:rPr lang="en-US" sz="5400" b="1" dirty="0">
                <a:solidFill>
                  <a:srgbClr val="5481C1"/>
                </a:solidFill>
                <a:latin typeface="Arial"/>
                <a:cs typeface="Arial"/>
              </a:rPr>
            </a:br>
            <a:r>
              <a:rPr lang="en-US" sz="5400" b="1" dirty="0">
                <a:solidFill>
                  <a:srgbClr val="5481C1"/>
                </a:solidFill>
                <a:latin typeface="Arial"/>
                <a:cs typeface="Arial"/>
              </a:rPr>
              <a:t>a Glance</a:t>
            </a:r>
          </a:p>
        </p:txBody>
      </p:sp>
      <p:cxnSp>
        <p:nvCxnSpPr>
          <p:cNvPr id="5" name="Straight Connector 4"/>
          <p:cNvCxnSpPr/>
          <p:nvPr/>
        </p:nvCxnSpPr>
        <p:spPr>
          <a:xfrm>
            <a:off x="9601200" y="344556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8608" y="3489753"/>
            <a:ext cx="2076175" cy="991041"/>
          </a:xfrm>
          <a:prstGeom prst="rect">
            <a:avLst/>
          </a:prstGeom>
          <a:noFill/>
        </p:spPr>
        <p:txBody>
          <a:bodyPr wrap="square" rtlCol="0">
            <a:spAutoFit/>
          </a:bodyPr>
          <a:lstStyle/>
          <a:p>
            <a:r>
              <a:rPr lang="en-US" sz="3200" b="1" dirty="0">
                <a:solidFill>
                  <a:srgbClr val="5481C1"/>
                </a:solidFill>
                <a:latin typeface="Arial"/>
                <a:cs typeface="Arial"/>
              </a:rPr>
              <a:t>537,000</a:t>
            </a:r>
          </a:p>
          <a:p>
            <a:pPr>
              <a:lnSpc>
                <a:spcPct val="110000"/>
              </a:lnSpc>
            </a:pPr>
            <a:r>
              <a:rPr lang="en-US" sz="1200" i="1" dirty="0">
                <a:solidFill>
                  <a:srgbClr val="5481C1"/>
                </a:solidFill>
                <a:latin typeface="Arial"/>
                <a:cs typeface="Arial"/>
              </a:rPr>
              <a:t>Number of direct mining industry jobs.</a:t>
            </a:r>
            <a:r>
              <a:rPr lang="en-US" sz="1200" i="1" baseline="30000" dirty="0">
                <a:solidFill>
                  <a:srgbClr val="5481C1"/>
                </a:solidFill>
                <a:latin typeface="Arial"/>
                <a:cs typeface="Arial"/>
              </a:rPr>
              <a:t>1</a:t>
            </a:r>
          </a:p>
        </p:txBody>
      </p:sp>
      <p:sp>
        <p:nvSpPr>
          <p:cNvPr id="15" name="TextBox 14"/>
          <p:cNvSpPr txBox="1"/>
          <p:nvPr/>
        </p:nvSpPr>
        <p:spPr>
          <a:xfrm>
            <a:off x="2672521" y="3489753"/>
            <a:ext cx="2142435" cy="1191095"/>
          </a:xfrm>
          <a:prstGeom prst="rect">
            <a:avLst/>
          </a:prstGeom>
          <a:noFill/>
        </p:spPr>
        <p:txBody>
          <a:bodyPr wrap="square" rtlCol="0">
            <a:spAutoFit/>
          </a:bodyPr>
          <a:lstStyle/>
          <a:p>
            <a:r>
              <a:rPr lang="en-US" sz="3200" b="1" spc="-50" dirty="0">
                <a:solidFill>
                  <a:srgbClr val="5481C1"/>
                </a:solidFill>
                <a:latin typeface="Arial"/>
                <a:cs typeface="Arial"/>
              </a:rPr>
              <a:t>1,026,000</a:t>
            </a:r>
          </a:p>
          <a:p>
            <a:pPr>
              <a:lnSpc>
                <a:spcPct val="110000"/>
              </a:lnSpc>
            </a:pPr>
            <a:r>
              <a:rPr lang="en-US" sz="1200" i="1" dirty="0">
                <a:solidFill>
                  <a:srgbClr val="5481C1"/>
                </a:solidFill>
                <a:latin typeface="Arial"/>
                <a:cs typeface="Arial"/>
              </a:rPr>
              <a:t>Number of indirect jobs generated by the mining industry.</a:t>
            </a:r>
            <a:r>
              <a:rPr lang="en-US" sz="1200" i="1" baseline="30000" dirty="0">
                <a:solidFill>
                  <a:srgbClr val="5481C1"/>
                </a:solidFill>
                <a:latin typeface="Arial"/>
                <a:cs typeface="Arial"/>
              </a:rPr>
              <a:t>1</a:t>
            </a:r>
            <a:endParaRPr lang="en-US" sz="1400" i="1" baseline="30000" dirty="0">
              <a:solidFill>
                <a:srgbClr val="5481C1"/>
              </a:solidFill>
              <a:latin typeface="Arial"/>
              <a:cs typeface="Arial"/>
            </a:endParaRPr>
          </a:p>
        </p:txBody>
      </p:sp>
      <p:sp>
        <p:nvSpPr>
          <p:cNvPr id="16" name="TextBox 15"/>
          <p:cNvSpPr txBox="1"/>
          <p:nvPr/>
        </p:nvSpPr>
        <p:spPr>
          <a:xfrm>
            <a:off x="4947474" y="3489753"/>
            <a:ext cx="2142435" cy="1194173"/>
          </a:xfrm>
          <a:prstGeom prst="rect">
            <a:avLst/>
          </a:prstGeom>
          <a:noFill/>
        </p:spPr>
        <p:txBody>
          <a:bodyPr wrap="square" rtlCol="0">
            <a:spAutoFit/>
          </a:bodyPr>
          <a:lstStyle/>
          <a:p>
            <a:r>
              <a:rPr lang="en-US" sz="3200" b="1" spc="-50" dirty="0">
                <a:solidFill>
                  <a:srgbClr val="5481C1"/>
                </a:solidFill>
                <a:latin typeface="Arial"/>
                <a:cs typeface="Arial"/>
              </a:rPr>
              <a:t>$80,000+</a:t>
            </a:r>
          </a:p>
          <a:p>
            <a:pPr>
              <a:lnSpc>
                <a:spcPct val="110000"/>
              </a:lnSpc>
            </a:pPr>
            <a:r>
              <a:rPr lang="en-US" sz="1200" i="1" dirty="0">
                <a:solidFill>
                  <a:srgbClr val="5481C1"/>
                </a:solidFill>
                <a:latin typeface="Arial"/>
                <a:cs typeface="Arial"/>
              </a:rPr>
              <a:t>Average annual salary for </a:t>
            </a:r>
            <a:br>
              <a:rPr lang="en-US" sz="1200" i="1" dirty="0">
                <a:solidFill>
                  <a:srgbClr val="5481C1"/>
                </a:solidFill>
                <a:latin typeface="Arial"/>
                <a:cs typeface="Arial"/>
              </a:rPr>
            </a:br>
            <a:r>
              <a:rPr lang="en-US" sz="1200" i="1" dirty="0">
                <a:solidFill>
                  <a:srgbClr val="5481C1"/>
                </a:solidFill>
                <a:latin typeface="Arial"/>
                <a:cs typeface="Arial"/>
              </a:rPr>
              <a:t>a miner, well above the U.S. average wage of $57,000.</a:t>
            </a:r>
            <a:r>
              <a:rPr lang="en-US" sz="1200" i="1" baseline="30000" dirty="0">
                <a:solidFill>
                  <a:srgbClr val="5481C1"/>
                </a:solidFill>
                <a:latin typeface="Arial"/>
                <a:cs typeface="Arial"/>
              </a:rPr>
              <a:t>2</a:t>
            </a:r>
            <a:endParaRPr lang="en-US" sz="1400" i="1" baseline="30000" dirty="0">
              <a:solidFill>
                <a:srgbClr val="5481C1"/>
              </a:solidFill>
              <a:latin typeface="Arial"/>
              <a:cs typeface="Arial"/>
            </a:endParaRPr>
          </a:p>
        </p:txBody>
      </p:sp>
      <p:sp>
        <p:nvSpPr>
          <p:cNvPr id="17" name="TextBox 16"/>
          <p:cNvSpPr txBox="1"/>
          <p:nvPr/>
        </p:nvSpPr>
        <p:spPr>
          <a:xfrm>
            <a:off x="7233476" y="3489753"/>
            <a:ext cx="2352264" cy="1394228"/>
          </a:xfrm>
          <a:prstGeom prst="rect">
            <a:avLst/>
          </a:prstGeom>
          <a:noFill/>
        </p:spPr>
        <p:txBody>
          <a:bodyPr wrap="square" rtlCol="0">
            <a:spAutoFit/>
          </a:bodyPr>
          <a:lstStyle/>
          <a:p>
            <a:r>
              <a:rPr lang="en-US" sz="3200" b="1" spc="-50" dirty="0">
                <a:solidFill>
                  <a:srgbClr val="5481C1"/>
                </a:solidFill>
                <a:latin typeface="Arial"/>
                <a:cs typeface="Arial"/>
              </a:rPr>
              <a:t>40,000 lbs.</a:t>
            </a:r>
          </a:p>
          <a:p>
            <a:pPr>
              <a:lnSpc>
                <a:spcPct val="110000"/>
              </a:lnSpc>
            </a:pPr>
            <a:r>
              <a:rPr lang="en-US" sz="1200" i="1" dirty="0">
                <a:solidFill>
                  <a:srgbClr val="5481C1"/>
                </a:solidFill>
                <a:latin typeface="Arial"/>
                <a:cs typeface="Arial"/>
              </a:rPr>
              <a:t>Average weight of newly </a:t>
            </a:r>
            <a:br>
              <a:rPr lang="en-US" sz="1200" i="1" dirty="0">
                <a:solidFill>
                  <a:srgbClr val="5481C1"/>
                </a:solidFill>
                <a:latin typeface="Arial"/>
                <a:cs typeface="Arial"/>
              </a:rPr>
            </a:br>
            <a:r>
              <a:rPr lang="en-US" sz="1200" i="1" dirty="0">
                <a:solidFill>
                  <a:srgbClr val="5481C1"/>
                </a:solidFill>
                <a:latin typeface="Arial"/>
                <a:cs typeface="Arial"/>
              </a:rPr>
              <a:t>mined materials used by every American each year, including two tons of coal.</a:t>
            </a:r>
            <a:r>
              <a:rPr lang="en-US" sz="1200" i="1" baseline="30000" dirty="0">
                <a:solidFill>
                  <a:srgbClr val="5481C1"/>
                </a:solidFill>
                <a:latin typeface="Arial"/>
                <a:cs typeface="Arial"/>
              </a:rPr>
              <a:t>3</a:t>
            </a:r>
            <a:endParaRPr lang="en-US" sz="1400" i="1" baseline="30000" dirty="0">
              <a:solidFill>
                <a:srgbClr val="5481C1"/>
              </a:solidFill>
              <a:latin typeface="Arial"/>
              <a:cs typeface="Arial"/>
            </a:endParaRPr>
          </a:p>
        </p:txBody>
      </p:sp>
      <p:sp>
        <p:nvSpPr>
          <p:cNvPr id="18" name="TextBox 17"/>
          <p:cNvSpPr txBox="1"/>
          <p:nvPr/>
        </p:nvSpPr>
        <p:spPr>
          <a:xfrm>
            <a:off x="9497393" y="3489753"/>
            <a:ext cx="2352264" cy="987963"/>
          </a:xfrm>
          <a:prstGeom prst="rect">
            <a:avLst/>
          </a:prstGeom>
          <a:noFill/>
        </p:spPr>
        <p:txBody>
          <a:bodyPr wrap="square" rtlCol="0">
            <a:spAutoFit/>
          </a:bodyPr>
          <a:lstStyle/>
          <a:p>
            <a:r>
              <a:rPr lang="en-US" sz="3200" b="1" spc="-50" dirty="0">
                <a:solidFill>
                  <a:srgbClr val="5481C1"/>
                </a:solidFill>
                <a:latin typeface="Arial"/>
                <a:cs typeface="Arial"/>
              </a:rPr>
              <a:t>$111B</a:t>
            </a:r>
          </a:p>
          <a:p>
            <a:pPr>
              <a:lnSpc>
                <a:spcPct val="110000"/>
              </a:lnSpc>
            </a:pPr>
            <a:r>
              <a:rPr lang="en-US" sz="1200" i="1" dirty="0">
                <a:solidFill>
                  <a:srgbClr val="5481C1"/>
                </a:solidFill>
                <a:latin typeface="Arial"/>
                <a:cs typeface="Arial"/>
              </a:rPr>
              <a:t>Annual U.S. revenues generated through mining.</a:t>
            </a:r>
            <a:r>
              <a:rPr lang="en-US" sz="1200" i="1" baseline="30000" dirty="0">
                <a:solidFill>
                  <a:srgbClr val="5481C1"/>
                </a:solidFill>
                <a:latin typeface="Arial"/>
                <a:cs typeface="Arial"/>
              </a:rPr>
              <a:t>1</a:t>
            </a:r>
            <a:endParaRPr lang="en-US" sz="1400" i="1" baseline="30000" dirty="0">
              <a:solidFill>
                <a:srgbClr val="5481C1"/>
              </a:solidFill>
              <a:latin typeface="Arial"/>
              <a:cs typeface="Arial"/>
            </a:endParaRPr>
          </a:p>
        </p:txBody>
      </p:sp>
      <p:cxnSp>
        <p:nvCxnSpPr>
          <p:cNvPr id="19" name="Straight Connector 18"/>
          <p:cNvCxnSpPr/>
          <p:nvPr/>
        </p:nvCxnSpPr>
        <p:spPr>
          <a:xfrm>
            <a:off x="7329005" y="344556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56809" y="344556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84613" y="344556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12417" y="344556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541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46BB4"/>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a:p>
        </p:txBody>
      </p:sp>
      <p:sp>
        <p:nvSpPr>
          <p:cNvPr id="5" name="Title 4"/>
          <p:cNvSpPr txBox="1">
            <a:spLocks/>
          </p:cNvSpPr>
          <p:nvPr/>
        </p:nvSpPr>
        <p:spPr>
          <a:xfrm>
            <a:off x="2625932" y="2217271"/>
            <a:ext cx="6940136" cy="2852737"/>
          </a:xfrm>
          <a:prstGeom prst="rect">
            <a:avLst/>
          </a:prstGeom>
        </p:spPr>
        <p:txBody>
          <a:bodyPr lIns="91438" tIns="45719" rIns="91438" bIns="45719" anchor="ct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a:cs typeface="Arial"/>
              </a:rPr>
              <a:t>Conclusion</a:t>
            </a:r>
          </a:p>
        </p:txBody>
      </p:sp>
      <p:pic>
        <p:nvPicPr>
          <p:cNvPr id="9" name="Picture 8" descr="NMA_PPT_Icons_Overview_Conclusi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800" y="939800"/>
            <a:ext cx="1143000" cy="1143000"/>
          </a:xfrm>
          <a:prstGeom prst="rect">
            <a:avLst/>
          </a:prstGeom>
        </p:spPr>
      </p:pic>
    </p:spTree>
    <p:extLst>
      <p:ext uri="{BB962C8B-B14F-4D97-AF65-F5344CB8AC3E}">
        <p14:creationId xmlns:p14="http://schemas.microsoft.com/office/powerpoint/2010/main" val="1957825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3958770" y="2590913"/>
            <a:ext cx="6864185" cy="3499652"/>
          </a:xfrm>
          <a:prstGeom prst="rect">
            <a:avLst/>
          </a:prstGeom>
        </p:spPr>
        <p:txBody>
          <a:bodyPr lIns="91438" tIns="45719" rIns="91438" bIns="45719">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b="1" dirty="0">
                <a:solidFill>
                  <a:srgbClr val="5481C1"/>
                </a:solidFill>
                <a:latin typeface="Arial"/>
                <a:cs typeface="Arial"/>
              </a:rPr>
              <a:t>Mining provides the mineral and energy resources essential for a better life and a better future.</a:t>
            </a:r>
          </a:p>
        </p:txBody>
      </p:sp>
      <p:pic>
        <p:nvPicPr>
          <p:cNvPr id="2" name="Picture 1"/>
          <p:cNvPicPr>
            <a:picLocks noChangeAspect="1"/>
          </p:cNvPicPr>
          <p:nvPr/>
        </p:nvPicPr>
        <p:blipFill>
          <a:blip r:embed="rId2"/>
          <a:stretch>
            <a:fillRect/>
          </a:stretch>
        </p:blipFill>
        <p:spPr>
          <a:xfrm>
            <a:off x="1600200" y="2362200"/>
            <a:ext cx="2057400" cy="1803400"/>
          </a:xfrm>
          <a:prstGeom prst="rect">
            <a:avLst/>
          </a:prstGeom>
        </p:spPr>
      </p:pic>
    </p:spTree>
    <p:extLst>
      <p:ext uri="{BB962C8B-B14F-4D97-AF65-F5344CB8AC3E}">
        <p14:creationId xmlns:p14="http://schemas.microsoft.com/office/powerpoint/2010/main" val="104005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487" y="444665"/>
            <a:ext cx="11485476" cy="1247777"/>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60" dirty="0">
                <a:solidFill>
                  <a:srgbClr val="5481C1"/>
                </a:solidFill>
                <a:latin typeface="Arial"/>
                <a:cs typeface="Arial"/>
              </a:rPr>
              <a:t>U.S. Per Capita Consumption of Minerals and Coal, 2018</a:t>
            </a:r>
          </a:p>
        </p:txBody>
      </p:sp>
      <p:sp>
        <p:nvSpPr>
          <p:cNvPr id="7"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5</a:t>
            </a:fld>
            <a:endParaRPr lang="de-DE" dirty="0">
              <a:solidFill>
                <a:schemeClr val="tx1">
                  <a:lumMod val="65000"/>
                  <a:lumOff val="35000"/>
                </a:schemeClr>
              </a:solidFill>
            </a:endParaRPr>
          </a:p>
        </p:txBody>
      </p:sp>
      <p:sp>
        <p:nvSpPr>
          <p:cNvPr id="8" name="TextBox 7"/>
          <p:cNvSpPr txBox="1"/>
          <p:nvPr/>
        </p:nvSpPr>
        <p:spPr>
          <a:xfrm>
            <a:off x="8398932" y="5031873"/>
            <a:ext cx="2864553" cy="733447"/>
          </a:xfrm>
          <a:prstGeom prst="rect">
            <a:avLst/>
          </a:prstGeom>
          <a:noFill/>
        </p:spPr>
        <p:txBody>
          <a:bodyPr wrap="square" rtlCol="0">
            <a:spAutoFit/>
          </a:bodyPr>
          <a:lstStyle/>
          <a:p>
            <a:pPr>
              <a:lnSpc>
                <a:spcPct val="120000"/>
              </a:lnSpc>
            </a:pPr>
            <a:r>
              <a:rPr lang="en-US" sz="1200" i="1" dirty="0">
                <a:solidFill>
                  <a:schemeClr val="tx1">
                    <a:lumMod val="65000"/>
                    <a:lumOff val="35000"/>
                  </a:schemeClr>
                </a:solidFill>
                <a:latin typeface="Arial"/>
                <a:cs typeface="Arial"/>
              </a:rPr>
              <a:t>NMA calculations based on preliminary </a:t>
            </a:r>
            <a:br>
              <a:rPr lang="en-US" sz="1200" i="1" dirty="0">
                <a:solidFill>
                  <a:schemeClr val="tx1">
                    <a:lumMod val="65000"/>
                    <a:lumOff val="35000"/>
                  </a:schemeClr>
                </a:solidFill>
                <a:latin typeface="Arial"/>
                <a:cs typeface="Arial"/>
              </a:rPr>
            </a:br>
            <a:r>
              <a:rPr lang="en-US" sz="1200" i="1" dirty="0">
                <a:solidFill>
                  <a:schemeClr val="tx1">
                    <a:lumMod val="65000"/>
                    <a:lumOff val="35000"/>
                  </a:schemeClr>
                </a:solidFill>
                <a:latin typeface="Arial"/>
                <a:cs typeface="Arial"/>
              </a:rPr>
              <a:t>USGS, EIA and U.S. Census Bureau data</a:t>
            </a:r>
          </a:p>
        </p:txBody>
      </p:sp>
      <p:cxnSp>
        <p:nvCxnSpPr>
          <p:cNvPr id="10" name="Straight Connector 9"/>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screenshot of a cell phone&#10;&#10;Description automatically generated">
            <a:extLst>
              <a:ext uri="{FF2B5EF4-FFF2-40B4-BE49-F238E27FC236}">
                <a16:creationId xmlns:a16="http://schemas.microsoft.com/office/drawing/2014/main" id="{27C56716-A634-4D54-B3CF-EBB96F26D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81" y="1200780"/>
            <a:ext cx="6949287" cy="4511068"/>
          </a:xfrm>
          <a:prstGeom prst="rect">
            <a:avLst/>
          </a:prstGeom>
        </p:spPr>
      </p:pic>
    </p:spTree>
    <p:extLst>
      <p:ext uri="{BB962C8B-B14F-4D97-AF65-F5344CB8AC3E}">
        <p14:creationId xmlns:p14="http://schemas.microsoft.com/office/powerpoint/2010/main" val="266644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2"/>
          <p:cNvSpPr txBox="1">
            <a:spLocks noChangeArrowheads="1"/>
          </p:cNvSpPr>
          <p:nvPr/>
        </p:nvSpPr>
        <p:spPr bwMode="auto">
          <a:xfrm>
            <a:off x="9879723" y="5762527"/>
            <a:ext cx="2668931" cy="276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dirty="0">
                <a:solidFill>
                  <a:srgbClr val="595959"/>
                </a:solidFill>
              </a:rPr>
              <a:t>Sources: NMA; EIA; ACF</a:t>
            </a:r>
          </a:p>
        </p:txBody>
      </p:sp>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6</a:t>
            </a:fld>
            <a:endParaRPr lang="de-DE" dirty="0">
              <a:solidFill>
                <a:schemeClr val="tx1">
                  <a:lumMod val="65000"/>
                  <a:lumOff val="35000"/>
                </a:schemeClr>
              </a:solidFill>
            </a:endParaRPr>
          </a:p>
        </p:txBody>
      </p:sp>
      <p:cxnSp>
        <p:nvCxnSpPr>
          <p:cNvPr id="7" name="Straight Connector 6"/>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06487" y="444665"/>
            <a:ext cx="11244176" cy="1247777"/>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5481C1"/>
                </a:solidFill>
                <a:latin typeface="Arial"/>
                <a:cs typeface="Arial"/>
              </a:rPr>
              <a:t>Coal: Reserves in the United States</a:t>
            </a:r>
          </a:p>
          <a:p>
            <a:r>
              <a:rPr lang="en-US" sz="2400" dirty="0">
                <a:solidFill>
                  <a:srgbClr val="5481C1"/>
                </a:solidFill>
                <a:latin typeface="Arial"/>
                <a:cs typeface="Arial"/>
              </a:rPr>
              <a:t>Total U.S. Coal Reserves – 253 Billion Short Tons (2018)</a:t>
            </a:r>
          </a:p>
        </p:txBody>
      </p:sp>
      <p:pic>
        <p:nvPicPr>
          <p:cNvPr id="4" name="Picture 3">
            <a:extLst>
              <a:ext uri="{FF2B5EF4-FFF2-40B4-BE49-F238E27FC236}">
                <a16:creationId xmlns:a16="http://schemas.microsoft.com/office/drawing/2014/main" id="{CF22B8AA-BDF8-4A9C-BCCD-6EAE1F482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311" y="1460938"/>
            <a:ext cx="8145518" cy="4612062"/>
          </a:xfrm>
          <a:prstGeom prst="rect">
            <a:avLst/>
          </a:prstGeom>
        </p:spPr>
      </p:pic>
    </p:spTree>
    <p:extLst>
      <p:ext uri="{BB962C8B-B14F-4D97-AF65-F5344CB8AC3E}">
        <p14:creationId xmlns:p14="http://schemas.microsoft.com/office/powerpoint/2010/main" val="237586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7</a:t>
            </a:fld>
            <a:endParaRPr lang="de-DE" dirty="0">
              <a:solidFill>
                <a:schemeClr val="tx1">
                  <a:lumMod val="65000"/>
                  <a:lumOff val="35000"/>
                </a:schemeClr>
              </a:solidFill>
            </a:endParaRPr>
          </a:p>
        </p:txBody>
      </p:sp>
      <p:sp>
        <p:nvSpPr>
          <p:cNvPr id="6" name="Title 1"/>
          <p:cNvSpPr txBox="1">
            <a:spLocks/>
          </p:cNvSpPr>
          <p:nvPr/>
        </p:nvSpPr>
        <p:spPr>
          <a:xfrm>
            <a:off x="406487" y="444665"/>
            <a:ext cx="11244176" cy="1247777"/>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5481C1"/>
                </a:solidFill>
                <a:latin typeface="Arial"/>
                <a:cs typeface="Arial"/>
              </a:rPr>
              <a:t>Coal: U.S. Production (million short tons)</a:t>
            </a:r>
          </a:p>
        </p:txBody>
      </p:sp>
      <p:cxnSp>
        <p:nvCxnSpPr>
          <p:cNvPr id="8" name="Straight Connector 7"/>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screenshot of a cell phone&#10;&#10;Description automatically generated">
            <a:extLst>
              <a:ext uri="{FF2B5EF4-FFF2-40B4-BE49-F238E27FC236}">
                <a16:creationId xmlns:a16="http://schemas.microsoft.com/office/drawing/2014/main" id="{9C09B618-CF16-444B-B4D4-E24C80453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326" y="1504783"/>
            <a:ext cx="8169348" cy="3848433"/>
          </a:xfrm>
          <a:prstGeom prst="rect">
            <a:avLst/>
          </a:prstGeom>
        </p:spPr>
      </p:pic>
    </p:spTree>
    <p:extLst>
      <p:ext uri="{BB962C8B-B14F-4D97-AF65-F5344CB8AC3E}">
        <p14:creationId xmlns:p14="http://schemas.microsoft.com/office/powerpoint/2010/main" val="92270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Picture 323">
            <a:extLst>
              <a:ext uri="{FF2B5EF4-FFF2-40B4-BE49-F238E27FC236}">
                <a16:creationId xmlns:a16="http://schemas.microsoft.com/office/drawing/2014/main" id="{71778E31-A2CA-4EE5-8A2E-941CAD970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04" y="1165860"/>
            <a:ext cx="10166664" cy="4938664"/>
          </a:xfrm>
          <a:prstGeom prst="rect">
            <a:avLst/>
          </a:prstGeom>
        </p:spPr>
      </p:pic>
      <p:sp>
        <p:nvSpPr>
          <p:cNvPr id="4" name="Rectangle 3"/>
          <p:cNvSpPr/>
          <p:nvPr/>
        </p:nvSpPr>
        <p:spPr>
          <a:xfrm>
            <a:off x="9347200" y="5276487"/>
            <a:ext cx="2387600" cy="276997"/>
          </a:xfrm>
          <a:prstGeom prst="rect">
            <a:avLst/>
          </a:prstGeom>
        </p:spPr>
        <p:txBody>
          <a:bodyPr wrap="square" lIns="91438" tIns="45719" rIns="91438" bIns="45719">
            <a:spAutoFit/>
          </a:bodyPr>
          <a:lstStyle/>
          <a:p>
            <a:r>
              <a:rPr lang="en-US" sz="1200" i="1" dirty="0">
                <a:solidFill>
                  <a:schemeClr val="tx1">
                    <a:lumMod val="65000"/>
                    <a:lumOff val="35000"/>
                  </a:schemeClr>
                </a:solidFill>
                <a:latin typeface="Arial"/>
                <a:cs typeface="Arial"/>
              </a:rPr>
              <a:t>Source: U.S. Geological Survey</a:t>
            </a:r>
          </a:p>
        </p:txBody>
      </p:sp>
      <p:sp>
        <p:nvSpPr>
          <p:cNvPr id="7"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8</a:t>
            </a:fld>
            <a:endParaRPr lang="de-DE" dirty="0">
              <a:solidFill>
                <a:schemeClr val="tx1">
                  <a:lumMod val="65000"/>
                  <a:lumOff val="35000"/>
                </a:schemeClr>
              </a:solidFill>
            </a:endParaRPr>
          </a:p>
        </p:txBody>
      </p:sp>
      <p:cxnSp>
        <p:nvCxnSpPr>
          <p:cNvPr id="6" name="Straight Connector 5"/>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06487" y="444665"/>
            <a:ext cx="11244176" cy="1627440"/>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5481C1"/>
                </a:solidFill>
                <a:latin typeface="Arial"/>
                <a:cs typeface="Arial"/>
              </a:rPr>
              <a:t>Minerals: Major Metal Producing Areas</a:t>
            </a:r>
          </a:p>
        </p:txBody>
      </p:sp>
    </p:spTree>
    <p:extLst>
      <p:ext uri="{BB962C8B-B14F-4D97-AF65-F5344CB8AC3E}">
        <p14:creationId xmlns:p14="http://schemas.microsoft.com/office/powerpoint/2010/main" val="43217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Association | Mining 2020 Industry Overview | </a:t>
            </a:r>
            <a:fld id="{08ECA5DB-7D9D-4D66-9A15-515CE9E62021}" type="slidenum">
              <a:rPr lang="de-DE" smtClean="0">
                <a:solidFill>
                  <a:schemeClr val="tx1">
                    <a:lumMod val="65000"/>
                    <a:lumOff val="35000"/>
                  </a:schemeClr>
                </a:solidFill>
              </a:rPr>
              <a:pPr algn="r"/>
              <a:t>9</a:t>
            </a:fld>
            <a:endParaRPr lang="de-DE" dirty="0">
              <a:solidFill>
                <a:schemeClr val="tx1">
                  <a:lumMod val="65000"/>
                  <a:lumOff val="35000"/>
                </a:schemeClr>
              </a:solidFill>
            </a:endParaRPr>
          </a:p>
        </p:txBody>
      </p:sp>
      <p:cxnSp>
        <p:nvCxnSpPr>
          <p:cNvPr id="7" name="Straight Connector 6"/>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405819" y="445333"/>
            <a:ext cx="11244176" cy="1119664"/>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5481C1"/>
                </a:solidFill>
                <a:latin typeface="Arial"/>
                <a:cs typeface="Arial"/>
              </a:rPr>
              <a:t>Minerals: Production Statistics of Selected Minerals </a:t>
            </a:r>
            <a:r>
              <a:rPr lang="en-US" sz="2400" dirty="0">
                <a:solidFill>
                  <a:srgbClr val="5481C1"/>
                </a:solidFill>
                <a:latin typeface="Arial"/>
                <a:cs typeface="Arial"/>
              </a:rPr>
              <a:t>2014–2019</a:t>
            </a:r>
          </a:p>
          <a:p>
            <a:endParaRPr lang="en-US" sz="2400" dirty="0">
              <a:solidFill>
                <a:srgbClr val="5481C1"/>
              </a:solidFill>
              <a:latin typeface="Arial"/>
              <a:cs typeface="Arial"/>
            </a:endParaRPr>
          </a:p>
        </p:txBody>
      </p:sp>
      <p:pic>
        <p:nvPicPr>
          <p:cNvPr id="5" name="Picture 4" descr="A screenshot of a cell phone&#10;&#10;Description automatically generated">
            <a:extLst>
              <a:ext uri="{FF2B5EF4-FFF2-40B4-BE49-F238E27FC236}">
                <a16:creationId xmlns:a16="http://schemas.microsoft.com/office/drawing/2014/main" id="{F29642B0-449E-4CCD-8E55-14D8ABDAB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05" y="1564997"/>
            <a:ext cx="10987526" cy="4145102"/>
          </a:xfrm>
          <a:prstGeom prst="rect">
            <a:avLst/>
          </a:prstGeom>
        </p:spPr>
      </p:pic>
    </p:spTree>
    <p:extLst>
      <p:ext uri="{BB962C8B-B14F-4D97-AF65-F5344CB8AC3E}">
        <p14:creationId xmlns:p14="http://schemas.microsoft.com/office/powerpoint/2010/main" val="4103106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4897</TotalTime>
  <Words>5210</Words>
  <Application>Microsoft Office PowerPoint</Application>
  <PresentationFormat>Widescreen</PresentationFormat>
  <Paragraphs>303</Paragraphs>
  <Slides>41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Mining 2020 Industry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Heavily  Regulated Industry</vt:lpstr>
      <vt:lpstr>PowerPoint Presentation</vt:lpstr>
      <vt:lpstr>Providing the Resources for a Better Life</vt:lpstr>
      <vt:lpstr>Mining for Our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Affordable Clean Energy (ACE) Rule vs. The Clean Power Plan (CPP)</vt:lpstr>
      <vt:lpstr>Abandoned Mined Lands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Mining 2017</dc:title>
  <dc:creator>Burke, Ashley</dc:creator>
  <cp:lastModifiedBy>Burke, Ashley</cp:lastModifiedBy>
  <cp:revision>279</cp:revision>
  <dcterms:created xsi:type="dcterms:W3CDTF">2016-07-15T15:35:26Z</dcterms:created>
  <dcterms:modified xsi:type="dcterms:W3CDTF">2020-03-02T21:10:13Z</dcterms:modified>
</cp:coreProperties>
</file>